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62" r:id="rId3"/>
  </p:sldMasterIdLst>
  <p:notesMasterIdLst>
    <p:notesMasterId r:id="rId20"/>
  </p:notesMasterIdLst>
  <p:sldIdLst>
    <p:sldId id="259" r:id="rId4"/>
    <p:sldId id="271" r:id="rId5"/>
    <p:sldId id="272" r:id="rId6"/>
    <p:sldId id="273" r:id="rId7"/>
    <p:sldId id="441" r:id="rId8"/>
    <p:sldId id="439" r:id="rId9"/>
    <p:sldId id="388" r:id="rId10"/>
    <p:sldId id="276" r:id="rId11"/>
    <p:sldId id="275" r:id="rId12"/>
    <p:sldId id="290" r:id="rId13"/>
    <p:sldId id="283" r:id="rId14"/>
    <p:sldId id="296" r:id="rId15"/>
    <p:sldId id="298" r:id="rId16"/>
    <p:sldId id="403" r:id="rId17"/>
    <p:sldId id="438" r:id="rId18"/>
    <p:sldId id="267" r:id="rId19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  <p:embeddedFont>
      <p:font typeface="Trebuchet MS" panose="020B0603020202020204" pitchFamily="34" charset="0"/>
      <p:regular r:id="rId29"/>
      <p:bold r:id="rId30"/>
      <p:italic r:id="rId31"/>
      <p:boldItalic r:id="rId32"/>
    </p:embeddedFont>
    <p:embeddedFont>
      <p:font typeface="Wingdings 3" panose="05040102010807070707" pitchFamily="18" charset="2"/>
      <p:regular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591" autoAdjust="0"/>
  </p:normalViewPr>
  <p:slideViewPr>
    <p:cSldViewPr>
      <p:cViewPr varScale="1">
        <p:scale>
          <a:sx n="54" d="100"/>
          <a:sy n="54" d="100"/>
        </p:scale>
        <p:origin x="138" y="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1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4EF270-FF9E-4451-BFF2-D640C93A4240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E9BCFE5-CC87-4101-A405-22D14F2F7D3A}">
      <dgm:prSet phldrT="[Texto]" custT="1"/>
      <dgm:spPr>
        <a:solidFill>
          <a:srgbClr val="FF7C80"/>
        </a:solidFill>
        <a:ln w="31750">
          <a:solidFill>
            <a:schemeClr val="tx1"/>
          </a:solidFill>
        </a:ln>
      </dgm:spPr>
      <dgm:t>
        <a:bodyPr/>
        <a:lstStyle/>
        <a:p>
          <a:r>
            <a:rPr lang="es-ES" sz="2200" b="1" u="sng" dirty="0">
              <a:solidFill>
                <a:schemeClr val="tx1"/>
              </a:solidFill>
            </a:rPr>
            <a:t>Matriz de identificación sistemática y trazable de actuaciones</a:t>
          </a:r>
        </a:p>
      </dgm:t>
    </dgm:pt>
    <dgm:pt modelId="{62AAF1F5-BA95-4BC8-BB48-770258000BAE}" type="parTrans" cxnId="{C3C3FB93-C229-4429-9D93-F21CE3491E15}">
      <dgm:prSet custT="1"/>
      <dgm:spPr/>
      <dgm:t>
        <a:bodyPr/>
        <a:lstStyle/>
        <a:p>
          <a:endParaRPr lang="es-ES" sz="1200"/>
        </a:p>
      </dgm:t>
    </dgm:pt>
    <dgm:pt modelId="{4CC97C94-3946-44EF-B8D2-EF76B89B39E4}" type="sibTrans" cxnId="{C3C3FB93-C229-4429-9D93-F21CE3491E15}">
      <dgm:prSet/>
      <dgm:spPr/>
      <dgm:t>
        <a:bodyPr/>
        <a:lstStyle/>
        <a:p>
          <a:endParaRPr lang="es-ES" sz="1200"/>
        </a:p>
      </dgm:t>
    </dgm:pt>
    <dgm:pt modelId="{EAAAEC0E-55CD-4EDE-9281-5EFA9DC299A1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ES" sz="2200" dirty="0">
              <a:solidFill>
                <a:schemeClr val="tx1"/>
              </a:solidFill>
            </a:rPr>
            <a:t>Resultados de la </a:t>
          </a:r>
          <a:r>
            <a:rPr lang="es-ES" sz="2200" u="sng" dirty="0">
              <a:solidFill>
                <a:schemeClr val="tx1"/>
              </a:solidFill>
            </a:rPr>
            <a:t>evaluación de planes anteriores </a:t>
          </a:r>
          <a:r>
            <a:rPr lang="es-ES" sz="2200" dirty="0">
              <a:solidFill>
                <a:schemeClr val="tx1"/>
              </a:solidFill>
            </a:rPr>
            <a:t>(PGRUTHA 2016 y PIGRUVG 2016)</a:t>
          </a:r>
        </a:p>
      </dgm:t>
    </dgm:pt>
    <dgm:pt modelId="{EF0E754B-8A53-4986-BD8A-0D465D46B2E2}" type="parTrans" cxnId="{D6F4268E-17A8-4647-A23C-E5A053CADC15}">
      <dgm:prSet custT="1"/>
      <dgm:spPr/>
      <dgm:t>
        <a:bodyPr/>
        <a:lstStyle/>
        <a:p>
          <a:endParaRPr lang="es-ES" sz="1200"/>
        </a:p>
      </dgm:t>
    </dgm:pt>
    <dgm:pt modelId="{0858734E-FDA8-48BD-B19A-BBF1AE2B4333}" type="sibTrans" cxnId="{D6F4268E-17A8-4647-A23C-E5A053CADC15}">
      <dgm:prSet/>
      <dgm:spPr/>
      <dgm:t>
        <a:bodyPr/>
        <a:lstStyle/>
        <a:p>
          <a:endParaRPr lang="es-ES" sz="1200"/>
        </a:p>
      </dgm:t>
    </dgm:pt>
    <dgm:pt modelId="{5A2D8DCE-7A1F-45AC-BF41-B9C25E6AF972}">
      <dgm:prSet phldrT="[Texto]" custT="1"/>
      <dgm:spPr>
        <a:solidFill>
          <a:srgbClr val="3399FF"/>
        </a:solidFill>
      </dgm:spPr>
      <dgm:t>
        <a:bodyPr/>
        <a:lstStyle/>
        <a:p>
          <a:r>
            <a:rPr lang="es-ES" sz="2200" u="sng" dirty="0">
              <a:solidFill>
                <a:schemeClr val="tx1"/>
              </a:solidFill>
            </a:rPr>
            <a:t>Mesas de trabajo inter-institucionales </a:t>
          </a:r>
          <a:r>
            <a:rPr lang="es-ES" sz="2200" dirty="0">
              <a:solidFill>
                <a:schemeClr val="tx1"/>
              </a:solidFill>
            </a:rPr>
            <a:t>(técnicas y políticas)</a:t>
          </a:r>
        </a:p>
      </dgm:t>
    </dgm:pt>
    <dgm:pt modelId="{66276C79-3FD2-44A0-AFE9-9DA71F490CBF}" type="parTrans" cxnId="{06517176-0D00-433B-A214-D38FF302F736}">
      <dgm:prSet custT="1"/>
      <dgm:spPr/>
      <dgm:t>
        <a:bodyPr/>
        <a:lstStyle/>
        <a:p>
          <a:endParaRPr lang="es-ES" sz="1200"/>
        </a:p>
      </dgm:t>
    </dgm:pt>
    <dgm:pt modelId="{F7DD8EA1-83CD-49D3-9301-DC5D052A21C3}" type="sibTrans" cxnId="{06517176-0D00-433B-A214-D38FF302F736}">
      <dgm:prSet/>
      <dgm:spPr/>
      <dgm:t>
        <a:bodyPr/>
        <a:lstStyle/>
        <a:p>
          <a:endParaRPr lang="es-ES" sz="1200"/>
        </a:p>
      </dgm:t>
    </dgm:pt>
    <dgm:pt modelId="{4FB29AC4-F5EB-4AD4-9E7C-FC1D518B55C1}">
      <dgm:prSet phldrT="[Texto]" custT="1"/>
      <dgm:spPr>
        <a:solidFill>
          <a:srgbClr val="00FFFF"/>
        </a:solidFill>
      </dgm:spPr>
      <dgm:t>
        <a:bodyPr/>
        <a:lstStyle/>
        <a:p>
          <a:r>
            <a:rPr lang="es-ES" sz="2200" u="sng" dirty="0">
              <a:solidFill>
                <a:schemeClr val="tx1"/>
              </a:solidFill>
            </a:rPr>
            <a:t>Normativa y planificación supra-territoria</a:t>
          </a:r>
          <a:r>
            <a:rPr lang="es-ES" sz="2200" dirty="0">
              <a:solidFill>
                <a:schemeClr val="tx1"/>
              </a:solidFill>
            </a:rPr>
            <a:t>l</a:t>
          </a:r>
        </a:p>
      </dgm:t>
    </dgm:pt>
    <dgm:pt modelId="{F9144571-972A-4AC9-90C8-F1674F1C981D}" type="parTrans" cxnId="{ABA90F24-FBE4-41B0-9DC6-BF1310D8922C}">
      <dgm:prSet custT="1"/>
      <dgm:spPr/>
      <dgm:t>
        <a:bodyPr/>
        <a:lstStyle/>
        <a:p>
          <a:endParaRPr lang="es-ES" sz="1200"/>
        </a:p>
      </dgm:t>
    </dgm:pt>
    <dgm:pt modelId="{8381ADEA-588D-4EE4-83BE-D204AF712EA2}" type="sibTrans" cxnId="{ABA90F24-FBE4-41B0-9DC6-BF1310D8922C}">
      <dgm:prSet/>
      <dgm:spPr/>
      <dgm:t>
        <a:bodyPr/>
        <a:lstStyle/>
        <a:p>
          <a:endParaRPr lang="es-ES" sz="1200"/>
        </a:p>
      </dgm:t>
    </dgm:pt>
    <dgm:pt modelId="{F8A3DF80-A5AF-4F21-B8B6-6116F044988F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sz="2200" dirty="0">
              <a:solidFill>
                <a:schemeClr val="tx1"/>
              </a:solidFill>
            </a:rPr>
            <a:t>Visita-diagnóstico a </a:t>
          </a:r>
          <a:r>
            <a:rPr lang="es-ES" sz="2200" u="sng" dirty="0">
              <a:solidFill>
                <a:schemeClr val="tx1"/>
              </a:solidFill>
            </a:rPr>
            <a:t>infraestructuras</a:t>
          </a:r>
        </a:p>
      </dgm:t>
    </dgm:pt>
    <dgm:pt modelId="{3DA5DCA7-AF32-45F1-B236-9A034982FF23}" type="parTrans" cxnId="{5B746C3B-3285-4809-AC34-D0CAC8AD9040}">
      <dgm:prSet custT="1"/>
      <dgm:spPr/>
      <dgm:t>
        <a:bodyPr/>
        <a:lstStyle/>
        <a:p>
          <a:endParaRPr lang="es-ES" sz="1200"/>
        </a:p>
      </dgm:t>
    </dgm:pt>
    <dgm:pt modelId="{E411D3CE-AEB5-4642-9141-A20BE7705506}" type="sibTrans" cxnId="{5B746C3B-3285-4809-AC34-D0CAC8AD9040}">
      <dgm:prSet/>
      <dgm:spPr/>
      <dgm:t>
        <a:bodyPr/>
        <a:lstStyle/>
        <a:p>
          <a:endParaRPr lang="es-ES" sz="1200"/>
        </a:p>
      </dgm:t>
    </dgm:pt>
    <dgm:pt modelId="{193F0AA9-308D-4D5A-BDC6-A9C83BCD6148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S" sz="3200" dirty="0"/>
            <a:t>PRU 2030</a:t>
          </a:r>
        </a:p>
      </dgm:t>
    </dgm:pt>
    <dgm:pt modelId="{901AE9DB-EADC-4F8B-8733-0B1387CE5B39}" type="sibTrans" cxnId="{EC0C0F6E-263A-4EED-B1F2-F7D30C261B31}">
      <dgm:prSet/>
      <dgm:spPr/>
      <dgm:t>
        <a:bodyPr/>
        <a:lstStyle/>
        <a:p>
          <a:endParaRPr lang="es-ES" sz="1200"/>
        </a:p>
      </dgm:t>
    </dgm:pt>
    <dgm:pt modelId="{9789A75C-3E79-45C7-9B31-257FD080D19B}" type="parTrans" cxnId="{EC0C0F6E-263A-4EED-B1F2-F7D30C261B31}">
      <dgm:prSet/>
      <dgm:spPr/>
      <dgm:t>
        <a:bodyPr/>
        <a:lstStyle/>
        <a:p>
          <a:endParaRPr lang="es-ES" sz="1200"/>
        </a:p>
      </dgm:t>
    </dgm:pt>
    <dgm:pt modelId="{134B8D90-BD91-49BD-92DA-7AE6F91AACEA}">
      <dgm:prSet phldrT="[Texto]" custT="1"/>
      <dgm:spPr/>
      <dgm:t>
        <a:bodyPr/>
        <a:lstStyle/>
        <a:p>
          <a:r>
            <a:rPr lang="es-ES" sz="2200" dirty="0"/>
            <a:t>Recopilación y análisis de la </a:t>
          </a:r>
          <a:r>
            <a:rPr lang="es-ES" sz="2200" u="sng" dirty="0"/>
            <a:t>información de partida</a:t>
          </a:r>
        </a:p>
      </dgm:t>
    </dgm:pt>
    <dgm:pt modelId="{2B1CB2BB-F2AF-4D69-94DF-54F5FCCC1601}" type="parTrans" cxnId="{3A28C6DC-23D8-4A62-80DF-DCF417772B88}">
      <dgm:prSet custT="1"/>
      <dgm:spPr/>
      <dgm:t>
        <a:bodyPr/>
        <a:lstStyle/>
        <a:p>
          <a:endParaRPr lang="es-ES" sz="1200"/>
        </a:p>
      </dgm:t>
    </dgm:pt>
    <dgm:pt modelId="{0A58EBC1-1708-4387-B9A2-90B0278D12C3}" type="sibTrans" cxnId="{3A28C6DC-23D8-4A62-80DF-DCF417772B88}">
      <dgm:prSet/>
      <dgm:spPr/>
      <dgm:t>
        <a:bodyPr/>
        <a:lstStyle/>
        <a:p>
          <a:endParaRPr lang="es-ES" sz="1200"/>
        </a:p>
      </dgm:t>
    </dgm:pt>
    <dgm:pt modelId="{AE704A74-3899-4BD2-BDB4-B5E52AA00AFF}">
      <dgm:prSet custScaleX="149598" custScaleY="120121" custRadScaleRad="122324" custRadScaleInc="40624"/>
      <dgm:spPr/>
      <dgm:t>
        <a:bodyPr/>
        <a:lstStyle/>
        <a:p>
          <a:endParaRPr lang="es-ES"/>
        </a:p>
      </dgm:t>
    </dgm:pt>
    <dgm:pt modelId="{60FBD289-96AB-48DD-9A05-31EA45CFCFBF}" type="parTrans" cxnId="{D1BD0544-DB1F-4848-BD58-1DD6BE5E01F3}">
      <dgm:prSet/>
      <dgm:spPr/>
      <dgm:t>
        <a:bodyPr/>
        <a:lstStyle/>
        <a:p>
          <a:endParaRPr lang="es-ES"/>
        </a:p>
      </dgm:t>
    </dgm:pt>
    <dgm:pt modelId="{3E913356-44B0-4FA5-83D4-5CDD8F2E294F}" type="sibTrans" cxnId="{D1BD0544-DB1F-4848-BD58-1DD6BE5E01F3}">
      <dgm:prSet/>
      <dgm:spPr/>
      <dgm:t>
        <a:bodyPr/>
        <a:lstStyle/>
        <a:p>
          <a:endParaRPr lang="es-ES"/>
        </a:p>
      </dgm:t>
    </dgm:pt>
    <dgm:pt modelId="{C9EBBCF7-3228-49DF-9402-C97AFD8D98B0}">
      <dgm:prSet custT="1"/>
      <dgm:spPr>
        <a:solidFill>
          <a:srgbClr val="FFC000"/>
        </a:solidFill>
      </dgm:spPr>
      <dgm:t>
        <a:bodyPr/>
        <a:lstStyle/>
        <a:p>
          <a:r>
            <a:rPr lang="es-ES" sz="2200" dirty="0">
              <a:solidFill>
                <a:schemeClr val="tx1"/>
              </a:solidFill>
            </a:rPr>
            <a:t>Aportaciones de </a:t>
          </a:r>
          <a:r>
            <a:rPr lang="es-ES" sz="2200" b="1" u="sng" dirty="0">
              <a:solidFill>
                <a:schemeClr val="tx1"/>
              </a:solidFill>
            </a:rPr>
            <a:t>Agentes</a:t>
          </a:r>
          <a:r>
            <a:rPr lang="es-ES" sz="2200" dirty="0">
              <a:solidFill>
                <a:schemeClr val="tx1"/>
              </a:solidFill>
            </a:rPr>
            <a:t> públicos, privados y sociedad civil del THA</a:t>
          </a:r>
        </a:p>
      </dgm:t>
    </dgm:pt>
    <dgm:pt modelId="{01C5FBD7-B9E2-4E0A-9377-2EF5D5E73ECB}" type="parTrans" cxnId="{72E95B22-BE9A-4F23-95D8-366903D1ACD0}">
      <dgm:prSet/>
      <dgm:spPr/>
      <dgm:t>
        <a:bodyPr/>
        <a:lstStyle/>
        <a:p>
          <a:endParaRPr lang="es-ES"/>
        </a:p>
      </dgm:t>
    </dgm:pt>
    <dgm:pt modelId="{D4E65501-50E2-483C-9FAC-59B5C582D4A8}" type="sibTrans" cxnId="{72E95B22-BE9A-4F23-95D8-366903D1ACD0}">
      <dgm:prSet/>
      <dgm:spPr/>
      <dgm:t>
        <a:bodyPr/>
        <a:lstStyle/>
        <a:p>
          <a:endParaRPr lang="es-ES"/>
        </a:p>
      </dgm:t>
    </dgm:pt>
    <dgm:pt modelId="{86839DD2-D407-4B43-82A3-23B72DF584EB}">
      <dgm:prSet custT="1"/>
      <dgm:spPr>
        <a:solidFill>
          <a:srgbClr val="FFC000"/>
        </a:solidFill>
      </dgm:spPr>
      <dgm:t>
        <a:bodyPr/>
        <a:lstStyle/>
        <a:p>
          <a:r>
            <a:rPr lang="es-ES" sz="2200" dirty="0">
              <a:solidFill>
                <a:schemeClr val="tx1"/>
              </a:solidFill>
            </a:rPr>
            <a:t>Aportaciones de la </a:t>
          </a:r>
          <a:r>
            <a:rPr lang="es-ES" sz="2200" b="1" u="sng" dirty="0">
              <a:solidFill>
                <a:schemeClr val="tx1"/>
              </a:solidFill>
            </a:rPr>
            <a:t>Ciudadanía</a:t>
          </a:r>
          <a:r>
            <a:rPr lang="es-ES" sz="2200" b="1" dirty="0">
              <a:solidFill>
                <a:schemeClr val="tx1"/>
              </a:solidFill>
            </a:rPr>
            <a:t> </a:t>
          </a:r>
          <a:r>
            <a:rPr lang="es-ES" sz="2200" dirty="0">
              <a:solidFill>
                <a:schemeClr val="tx1"/>
              </a:solidFill>
            </a:rPr>
            <a:t>del THA</a:t>
          </a:r>
        </a:p>
      </dgm:t>
    </dgm:pt>
    <dgm:pt modelId="{7DCCF394-485C-40AE-9979-1727EFE456BC}" type="parTrans" cxnId="{0E2CE3B5-6B36-4F52-A410-0FCD21AC368D}">
      <dgm:prSet/>
      <dgm:spPr/>
      <dgm:t>
        <a:bodyPr/>
        <a:lstStyle/>
        <a:p>
          <a:endParaRPr lang="es-ES"/>
        </a:p>
      </dgm:t>
    </dgm:pt>
    <dgm:pt modelId="{7414F316-9398-4AB2-942B-CD207EF1CA05}" type="sibTrans" cxnId="{0E2CE3B5-6B36-4F52-A410-0FCD21AC368D}">
      <dgm:prSet/>
      <dgm:spPr/>
      <dgm:t>
        <a:bodyPr/>
        <a:lstStyle/>
        <a:p>
          <a:endParaRPr lang="es-ES"/>
        </a:p>
      </dgm:t>
    </dgm:pt>
    <dgm:pt modelId="{6DF13B33-8570-46D3-B107-10102FD3C0BF}" type="pres">
      <dgm:prSet presAssocID="{804EF270-FF9E-4451-BFF2-D640C93A424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32824DF-9F69-4E3C-B454-7938F879D7EC}" type="pres">
      <dgm:prSet presAssocID="{193F0AA9-308D-4D5A-BDC6-A9C83BCD6148}" presName="centerShape" presStyleLbl="node0" presStyleIdx="0" presStyleCnt="1"/>
      <dgm:spPr/>
    </dgm:pt>
    <dgm:pt modelId="{73A59CF4-95C2-44A6-9871-BF9D26118A86}" type="pres">
      <dgm:prSet presAssocID="{62AAF1F5-BA95-4BC8-BB48-770258000BAE}" presName="Name9" presStyleLbl="parChTrans1D2" presStyleIdx="0" presStyleCnt="8"/>
      <dgm:spPr/>
    </dgm:pt>
    <dgm:pt modelId="{8A63F47C-1080-43EC-8421-091A225AEF9D}" type="pres">
      <dgm:prSet presAssocID="{62AAF1F5-BA95-4BC8-BB48-770258000BAE}" presName="connTx" presStyleLbl="parChTrans1D2" presStyleIdx="0" presStyleCnt="8"/>
      <dgm:spPr/>
    </dgm:pt>
    <dgm:pt modelId="{B9F28B7E-DE69-42FE-BFF0-30EE64CFE926}" type="pres">
      <dgm:prSet presAssocID="{0E9BCFE5-CC87-4101-A405-22D14F2F7D3A}" presName="node" presStyleLbl="node1" presStyleIdx="0" presStyleCnt="8" custScaleX="149598" custScaleY="120121">
        <dgm:presLayoutVars>
          <dgm:bulletEnabled val="1"/>
        </dgm:presLayoutVars>
      </dgm:prSet>
      <dgm:spPr/>
    </dgm:pt>
    <dgm:pt modelId="{62AC7204-91C0-4B82-829D-A41B7A76A266}" type="pres">
      <dgm:prSet presAssocID="{2B1CB2BB-F2AF-4D69-94DF-54F5FCCC1601}" presName="Name9" presStyleLbl="parChTrans1D2" presStyleIdx="1" presStyleCnt="8"/>
      <dgm:spPr/>
    </dgm:pt>
    <dgm:pt modelId="{CD95D5E7-E369-40FD-B771-84F9E3FCCA14}" type="pres">
      <dgm:prSet presAssocID="{2B1CB2BB-F2AF-4D69-94DF-54F5FCCC1601}" presName="connTx" presStyleLbl="parChTrans1D2" presStyleIdx="1" presStyleCnt="8"/>
      <dgm:spPr/>
    </dgm:pt>
    <dgm:pt modelId="{8F058177-C380-482A-8023-C526820BACE5}" type="pres">
      <dgm:prSet presAssocID="{134B8D90-BD91-49BD-92DA-7AE6F91AACEA}" presName="node" presStyleLbl="node1" presStyleIdx="1" presStyleCnt="8" custScaleX="149598" custScaleY="120121" custRadScaleRad="122324" custRadScaleInc="40624">
        <dgm:presLayoutVars>
          <dgm:bulletEnabled val="1"/>
        </dgm:presLayoutVars>
      </dgm:prSet>
      <dgm:spPr/>
    </dgm:pt>
    <dgm:pt modelId="{5243C350-41C0-4414-90EB-BC481E607871}" type="pres">
      <dgm:prSet presAssocID="{3DA5DCA7-AF32-45F1-B236-9A034982FF23}" presName="Name9" presStyleLbl="parChTrans1D2" presStyleIdx="2" presStyleCnt="8"/>
      <dgm:spPr/>
    </dgm:pt>
    <dgm:pt modelId="{4EF3E923-D961-4712-AA79-B5EB3535DB12}" type="pres">
      <dgm:prSet presAssocID="{3DA5DCA7-AF32-45F1-B236-9A034982FF23}" presName="connTx" presStyleLbl="parChTrans1D2" presStyleIdx="2" presStyleCnt="8"/>
      <dgm:spPr/>
    </dgm:pt>
    <dgm:pt modelId="{70F3E56F-1598-4976-8A91-8857590BC4DE}" type="pres">
      <dgm:prSet presAssocID="{F8A3DF80-A5AF-4F21-B8B6-6116F044988F}" presName="node" presStyleLbl="node1" presStyleIdx="2" presStyleCnt="8" custScaleX="163182" custScaleY="120121" custRadScaleRad="142224" custRadScaleInc="-501">
        <dgm:presLayoutVars>
          <dgm:bulletEnabled val="1"/>
        </dgm:presLayoutVars>
      </dgm:prSet>
      <dgm:spPr/>
    </dgm:pt>
    <dgm:pt modelId="{E7FDDDEE-8D55-4350-9306-5B86A974D246}" type="pres">
      <dgm:prSet presAssocID="{F9144571-972A-4AC9-90C8-F1674F1C981D}" presName="Name9" presStyleLbl="parChTrans1D2" presStyleIdx="3" presStyleCnt="8"/>
      <dgm:spPr/>
    </dgm:pt>
    <dgm:pt modelId="{1B13F284-759D-4170-AD57-E5615FAB93D3}" type="pres">
      <dgm:prSet presAssocID="{F9144571-972A-4AC9-90C8-F1674F1C981D}" presName="connTx" presStyleLbl="parChTrans1D2" presStyleIdx="3" presStyleCnt="8"/>
      <dgm:spPr/>
    </dgm:pt>
    <dgm:pt modelId="{4657A107-652B-4573-B1B2-0349B67B0C91}" type="pres">
      <dgm:prSet presAssocID="{4FB29AC4-F5EB-4AD4-9E7C-FC1D518B55C1}" presName="node" presStyleLbl="node1" presStyleIdx="3" presStyleCnt="8" custScaleX="149598" custScaleY="120121" custRadScaleRad="144921" custRadScaleInc="-43360">
        <dgm:presLayoutVars>
          <dgm:bulletEnabled val="1"/>
        </dgm:presLayoutVars>
      </dgm:prSet>
      <dgm:spPr/>
    </dgm:pt>
    <dgm:pt modelId="{D206E17B-929E-4ABC-A754-A8F996721ECD}" type="pres">
      <dgm:prSet presAssocID="{EF0E754B-8A53-4986-BD8A-0D465D46B2E2}" presName="Name9" presStyleLbl="parChTrans1D2" presStyleIdx="4" presStyleCnt="8"/>
      <dgm:spPr/>
    </dgm:pt>
    <dgm:pt modelId="{BF10CDA5-2962-48B5-B037-9FA3D635BD70}" type="pres">
      <dgm:prSet presAssocID="{EF0E754B-8A53-4986-BD8A-0D465D46B2E2}" presName="connTx" presStyleLbl="parChTrans1D2" presStyleIdx="4" presStyleCnt="8"/>
      <dgm:spPr/>
    </dgm:pt>
    <dgm:pt modelId="{11851E6A-A00F-453E-A2FD-60AA9077C6C1}" type="pres">
      <dgm:prSet presAssocID="{EAAAEC0E-55CD-4EDE-9281-5EFA9DC299A1}" presName="node" presStyleLbl="node1" presStyleIdx="4" presStyleCnt="8" custScaleX="165131" custScaleY="124563" custRadScaleRad="89681" custRadScaleInc="-12655">
        <dgm:presLayoutVars>
          <dgm:bulletEnabled val="1"/>
        </dgm:presLayoutVars>
      </dgm:prSet>
      <dgm:spPr/>
    </dgm:pt>
    <dgm:pt modelId="{6C0D99A3-E773-4318-BAE9-4DB66F83083F}" type="pres">
      <dgm:prSet presAssocID="{01C5FBD7-B9E2-4E0A-9377-2EF5D5E73ECB}" presName="Name9" presStyleLbl="parChTrans1D2" presStyleIdx="5" presStyleCnt="8"/>
      <dgm:spPr/>
    </dgm:pt>
    <dgm:pt modelId="{208A1375-BE5E-428C-9E26-28D2D62D3264}" type="pres">
      <dgm:prSet presAssocID="{01C5FBD7-B9E2-4E0A-9377-2EF5D5E73ECB}" presName="connTx" presStyleLbl="parChTrans1D2" presStyleIdx="5" presStyleCnt="8"/>
      <dgm:spPr/>
    </dgm:pt>
    <dgm:pt modelId="{9A6D547E-5886-47FA-8CC0-5D3AA67CAC6C}" type="pres">
      <dgm:prSet presAssocID="{C9EBBCF7-3228-49DF-9402-C97AFD8D98B0}" presName="node" presStyleLbl="node1" presStyleIdx="5" presStyleCnt="8" custScaleX="138428" custScaleY="113208" custRadScaleRad="125678" custRadScaleInc="196790">
        <dgm:presLayoutVars>
          <dgm:bulletEnabled val="1"/>
        </dgm:presLayoutVars>
      </dgm:prSet>
      <dgm:spPr/>
    </dgm:pt>
    <dgm:pt modelId="{455BEF94-9FFF-4C9C-9588-DDEFBF6E8F91}" type="pres">
      <dgm:prSet presAssocID="{7DCCF394-485C-40AE-9979-1727EFE456BC}" presName="Name9" presStyleLbl="parChTrans1D2" presStyleIdx="6" presStyleCnt="8"/>
      <dgm:spPr/>
    </dgm:pt>
    <dgm:pt modelId="{7E32EA1A-FF12-4530-9315-A215443B8A9E}" type="pres">
      <dgm:prSet presAssocID="{7DCCF394-485C-40AE-9979-1727EFE456BC}" presName="connTx" presStyleLbl="parChTrans1D2" presStyleIdx="6" presStyleCnt="8"/>
      <dgm:spPr/>
    </dgm:pt>
    <dgm:pt modelId="{DE237A4D-0F90-43C9-889A-0205A2EA6CFF}" type="pres">
      <dgm:prSet presAssocID="{86839DD2-D407-4B43-82A3-23B72DF584EB}" presName="node" presStyleLbl="node1" presStyleIdx="6" presStyleCnt="8" custScaleX="126855" custScaleY="99810" custRadScaleRad="126464" custRadScaleInc="165526">
        <dgm:presLayoutVars>
          <dgm:bulletEnabled val="1"/>
        </dgm:presLayoutVars>
      </dgm:prSet>
      <dgm:spPr/>
    </dgm:pt>
    <dgm:pt modelId="{96B74708-2955-4DCD-96B6-EEE0B55CE98C}" type="pres">
      <dgm:prSet presAssocID="{66276C79-3FD2-44A0-AFE9-9DA71F490CBF}" presName="Name9" presStyleLbl="parChTrans1D2" presStyleIdx="7" presStyleCnt="8"/>
      <dgm:spPr/>
    </dgm:pt>
    <dgm:pt modelId="{8DBA1E52-9346-4D40-B85A-1686D10B37CB}" type="pres">
      <dgm:prSet presAssocID="{66276C79-3FD2-44A0-AFE9-9DA71F490CBF}" presName="connTx" presStyleLbl="parChTrans1D2" presStyleIdx="7" presStyleCnt="8"/>
      <dgm:spPr/>
    </dgm:pt>
    <dgm:pt modelId="{2DEE52EC-5B9C-453D-B3B6-55C3E9915B3D}" type="pres">
      <dgm:prSet presAssocID="{5A2D8DCE-7A1F-45AC-BF41-B9C25E6AF972}" presName="node" presStyleLbl="node1" presStyleIdx="7" presStyleCnt="8" custScaleX="149598" custScaleY="120121" custRadScaleRad="141134" custRadScaleInc="-363000">
        <dgm:presLayoutVars>
          <dgm:bulletEnabled val="1"/>
        </dgm:presLayoutVars>
      </dgm:prSet>
      <dgm:spPr/>
    </dgm:pt>
  </dgm:ptLst>
  <dgm:cxnLst>
    <dgm:cxn modelId="{FB350504-D092-4F26-B455-C73C58E28362}" type="presOf" srcId="{4FB29AC4-F5EB-4AD4-9E7C-FC1D518B55C1}" destId="{4657A107-652B-4573-B1B2-0349B67B0C91}" srcOrd="0" destOrd="0" presId="urn:microsoft.com/office/officeart/2005/8/layout/radial1"/>
    <dgm:cxn modelId="{9D596109-E410-405F-9AB3-E2E853E5D0C9}" type="presOf" srcId="{EAAAEC0E-55CD-4EDE-9281-5EFA9DC299A1}" destId="{11851E6A-A00F-453E-A2FD-60AA9077C6C1}" srcOrd="0" destOrd="0" presId="urn:microsoft.com/office/officeart/2005/8/layout/radial1"/>
    <dgm:cxn modelId="{BD036116-921D-496F-9643-E708275FB775}" type="presOf" srcId="{01C5FBD7-B9E2-4E0A-9377-2EF5D5E73ECB}" destId="{208A1375-BE5E-428C-9E26-28D2D62D3264}" srcOrd="1" destOrd="0" presId="urn:microsoft.com/office/officeart/2005/8/layout/radial1"/>
    <dgm:cxn modelId="{E9DD4119-4ED3-4B39-B7E3-0875FBC124B6}" type="presOf" srcId="{3DA5DCA7-AF32-45F1-B236-9A034982FF23}" destId="{5243C350-41C0-4414-90EB-BC481E607871}" srcOrd="0" destOrd="0" presId="urn:microsoft.com/office/officeart/2005/8/layout/radial1"/>
    <dgm:cxn modelId="{ADD15A1F-C255-450B-8DE3-B582B01BD3E3}" type="presOf" srcId="{7DCCF394-485C-40AE-9979-1727EFE456BC}" destId="{7E32EA1A-FF12-4530-9315-A215443B8A9E}" srcOrd="1" destOrd="0" presId="urn:microsoft.com/office/officeart/2005/8/layout/radial1"/>
    <dgm:cxn modelId="{50B2C621-D7FC-4F17-84D6-85612AE11547}" type="presOf" srcId="{F9144571-972A-4AC9-90C8-F1674F1C981D}" destId="{E7FDDDEE-8D55-4350-9306-5B86A974D246}" srcOrd="0" destOrd="0" presId="urn:microsoft.com/office/officeart/2005/8/layout/radial1"/>
    <dgm:cxn modelId="{72E95B22-BE9A-4F23-95D8-366903D1ACD0}" srcId="{193F0AA9-308D-4D5A-BDC6-A9C83BCD6148}" destId="{C9EBBCF7-3228-49DF-9402-C97AFD8D98B0}" srcOrd="5" destOrd="0" parTransId="{01C5FBD7-B9E2-4E0A-9377-2EF5D5E73ECB}" sibTransId="{D4E65501-50E2-483C-9FAC-59B5C582D4A8}"/>
    <dgm:cxn modelId="{6C4B2623-1FCC-45A5-A59E-092E76F28BB0}" type="presOf" srcId="{5A2D8DCE-7A1F-45AC-BF41-B9C25E6AF972}" destId="{2DEE52EC-5B9C-453D-B3B6-55C3E9915B3D}" srcOrd="0" destOrd="0" presId="urn:microsoft.com/office/officeart/2005/8/layout/radial1"/>
    <dgm:cxn modelId="{ABA90F24-FBE4-41B0-9DC6-BF1310D8922C}" srcId="{193F0AA9-308D-4D5A-BDC6-A9C83BCD6148}" destId="{4FB29AC4-F5EB-4AD4-9E7C-FC1D518B55C1}" srcOrd="3" destOrd="0" parTransId="{F9144571-972A-4AC9-90C8-F1674F1C981D}" sibTransId="{8381ADEA-588D-4EE4-83BE-D204AF712EA2}"/>
    <dgm:cxn modelId="{49E9FC3A-6127-43D9-B480-737489168FD8}" type="presOf" srcId="{F8A3DF80-A5AF-4F21-B8B6-6116F044988F}" destId="{70F3E56F-1598-4976-8A91-8857590BC4DE}" srcOrd="0" destOrd="0" presId="urn:microsoft.com/office/officeart/2005/8/layout/radial1"/>
    <dgm:cxn modelId="{5B746C3B-3285-4809-AC34-D0CAC8AD9040}" srcId="{193F0AA9-308D-4D5A-BDC6-A9C83BCD6148}" destId="{F8A3DF80-A5AF-4F21-B8B6-6116F044988F}" srcOrd="2" destOrd="0" parTransId="{3DA5DCA7-AF32-45F1-B236-9A034982FF23}" sibTransId="{E411D3CE-AEB5-4642-9141-A20BE7705506}"/>
    <dgm:cxn modelId="{156FC93B-F57F-4571-A9C5-3895101E2D60}" type="presOf" srcId="{C9EBBCF7-3228-49DF-9402-C97AFD8D98B0}" destId="{9A6D547E-5886-47FA-8CC0-5D3AA67CAC6C}" srcOrd="0" destOrd="0" presId="urn:microsoft.com/office/officeart/2005/8/layout/radial1"/>
    <dgm:cxn modelId="{C31DD13C-37C4-45F7-B4F7-DA4A0732E712}" type="presOf" srcId="{7DCCF394-485C-40AE-9979-1727EFE456BC}" destId="{455BEF94-9FFF-4C9C-9588-DDEFBF6E8F91}" srcOrd="0" destOrd="0" presId="urn:microsoft.com/office/officeart/2005/8/layout/radial1"/>
    <dgm:cxn modelId="{D1BD0544-DB1F-4848-BD58-1DD6BE5E01F3}" srcId="{804EF270-FF9E-4451-BFF2-D640C93A4240}" destId="{AE704A74-3899-4BD2-BDB4-B5E52AA00AFF}" srcOrd="1" destOrd="0" parTransId="{60FBD289-96AB-48DD-9A05-31EA45CFCFBF}" sibTransId="{3E913356-44B0-4FA5-83D4-5CDD8F2E294F}"/>
    <dgm:cxn modelId="{67A8F764-C973-4751-B161-F4C4C13FA60D}" type="presOf" srcId="{F9144571-972A-4AC9-90C8-F1674F1C981D}" destId="{1B13F284-759D-4170-AD57-E5615FAB93D3}" srcOrd="1" destOrd="0" presId="urn:microsoft.com/office/officeart/2005/8/layout/radial1"/>
    <dgm:cxn modelId="{EC0C0F6E-263A-4EED-B1F2-F7D30C261B31}" srcId="{804EF270-FF9E-4451-BFF2-D640C93A4240}" destId="{193F0AA9-308D-4D5A-BDC6-A9C83BCD6148}" srcOrd="0" destOrd="0" parTransId="{9789A75C-3E79-45C7-9B31-257FD080D19B}" sibTransId="{901AE9DB-EADC-4F8B-8733-0B1387CE5B39}"/>
    <dgm:cxn modelId="{06517176-0D00-433B-A214-D38FF302F736}" srcId="{193F0AA9-308D-4D5A-BDC6-A9C83BCD6148}" destId="{5A2D8DCE-7A1F-45AC-BF41-B9C25E6AF972}" srcOrd="7" destOrd="0" parTransId="{66276C79-3FD2-44A0-AFE9-9DA71F490CBF}" sibTransId="{F7DD8EA1-83CD-49D3-9301-DC5D052A21C3}"/>
    <dgm:cxn modelId="{AC4E997F-9719-4271-B54C-449F99D742EF}" type="presOf" srcId="{0E9BCFE5-CC87-4101-A405-22D14F2F7D3A}" destId="{B9F28B7E-DE69-42FE-BFF0-30EE64CFE926}" srcOrd="0" destOrd="0" presId="urn:microsoft.com/office/officeart/2005/8/layout/radial1"/>
    <dgm:cxn modelId="{5495D284-11E9-4841-8D7C-56CB0A037D1F}" type="presOf" srcId="{01C5FBD7-B9E2-4E0A-9377-2EF5D5E73ECB}" destId="{6C0D99A3-E773-4318-BAE9-4DB66F83083F}" srcOrd="0" destOrd="0" presId="urn:microsoft.com/office/officeart/2005/8/layout/radial1"/>
    <dgm:cxn modelId="{EAA1FB85-6BD6-4A7C-A8FB-3B08AA354620}" type="presOf" srcId="{2B1CB2BB-F2AF-4D69-94DF-54F5FCCC1601}" destId="{CD95D5E7-E369-40FD-B771-84F9E3FCCA14}" srcOrd="1" destOrd="0" presId="urn:microsoft.com/office/officeart/2005/8/layout/radial1"/>
    <dgm:cxn modelId="{D6F4268E-17A8-4647-A23C-E5A053CADC15}" srcId="{193F0AA9-308D-4D5A-BDC6-A9C83BCD6148}" destId="{EAAAEC0E-55CD-4EDE-9281-5EFA9DC299A1}" srcOrd="4" destOrd="0" parTransId="{EF0E754B-8A53-4986-BD8A-0D465D46B2E2}" sibTransId="{0858734E-FDA8-48BD-B19A-BBF1AE2B4333}"/>
    <dgm:cxn modelId="{C3C3FB93-C229-4429-9D93-F21CE3491E15}" srcId="{193F0AA9-308D-4D5A-BDC6-A9C83BCD6148}" destId="{0E9BCFE5-CC87-4101-A405-22D14F2F7D3A}" srcOrd="0" destOrd="0" parTransId="{62AAF1F5-BA95-4BC8-BB48-770258000BAE}" sibTransId="{4CC97C94-3946-44EF-B8D2-EF76B89B39E4}"/>
    <dgm:cxn modelId="{5D65CF98-6B2E-418F-AC04-B19F92F0EEEB}" type="presOf" srcId="{193F0AA9-308D-4D5A-BDC6-A9C83BCD6148}" destId="{032824DF-9F69-4E3C-B454-7938F879D7EC}" srcOrd="0" destOrd="0" presId="urn:microsoft.com/office/officeart/2005/8/layout/radial1"/>
    <dgm:cxn modelId="{EE85ABAA-E653-4899-9B51-851966D5F024}" type="presOf" srcId="{62AAF1F5-BA95-4BC8-BB48-770258000BAE}" destId="{8A63F47C-1080-43EC-8421-091A225AEF9D}" srcOrd="1" destOrd="0" presId="urn:microsoft.com/office/officeart/2005/8/layout/radial1"/>
    <dgm:cxn modelId="{1C179BAC-B0A0-4192-B5CC-023E83BD4905}" type="presOf" srcId="{86839DD2-D407-4B43-82A3-23B72DF584EB}" destId="{DE237A4D-0F90-43C9-889A-0205A2EA6CFF}" srcOrd="0" destOrd="0" presId="urn:microsoft.com/office/officeart/2005/8/layout/radial1"/>
    <dgm:cxn modelId="{EC076CAF-54FA-4163-8CBB-333B720B5473}" type="presOf" srcId="{3DA5DCA7-AF32-45F1-B236-9A034982FF23}" destId="{4EF3E923-D961-4712-AA79-B5EB3535DB12}" srcOrd="1" destOrd="0" presId="urn:microsoft.com/office/officeart/2005/8/layout/radial1"/>
    <dgm:cxn modelId="{0E2CE3B5-6B36-4F52-A410-0FCD21AC368D}" srcId="{193F0AA9-308D-4D5A-BDC6-A9C83BCD6148}" destId="{86839DD2-D407-4B43-82A3-23B72DF584EB}" srcOrd="6" destOrd="0" parTransId="{7DCCF394-485C-40AE-9979-1727EFE456BC}" sibTransId="{7414F316-9398-4AB2-942B-CD207EF1CA05}"/>
    <dgm:cxn modelId="{1EBC03BA-EA68-4660-B009-BA9B4C17BBBC}" type="presOf" srcId="{66276C79-3FD2-44A0-AFE9-9DA71F490CBF}" destId="{8DBA1E52-9346-4D40-B85A-1686D10B37CB}" srcOrd="1" destOrd="0" presId="urn:microsoft.com/office/officeart/2005/8/layout/radial1"/>
    <dgm:cxn modelId="{C242D1C0-3182-4433-895F-1E257A285345}" type="presOf" srcId="{134B8D90-BD91-49BD-92DA-7AE6F91AACEA}" destId="{8F058177-C380-482A-8023-C526820BACE5}" srcOrd="0" destOrd="0" presId="urn:microsoft.com/office/officeart/2005/8/layout/radial1"/>
    <dgm:cxn modelId="{041727C1-6233-4840-B70F-4062B1DEC8DC}" type="presOf" srcId="{EF0E754B-8A53-4986-BD8A-0D465D46B2E2}" destId="{BF10CDA5-2962-48B5-B037-9FA3D635BD70}" srcOrd="1" destOrd="0" presId="urn:microsoft.com/office/officeart/2005/8/layout/radial1"/>
    <dgm:cxn modelId="{2EE186C3-D759-406D-8DEE-5153318020F2}" type="presOf" srcId="{62AAF1F5-BA95-4BC8-BB48-770258000BAE}" destId="{73A59CF4-95C2-44A6-9871-BF9D26118A86}" srcOrd="0" destOrd="0" presId="urn:microsoft.com/office/officeart/2005/8/layout/radial1"/>
    <dgm:cxn modelId="{46D681CE-EB01-414F-881C-14E9F50ACD5A}" type="presOf" srcId="{804EF270-FF9E-4451-BFF2-D640C93A4240}" destId="{6DF13B33-8570-46D3-B107-10102FD3C0BF}" srcOrd="0" destOrd="0" presId="urn:microsoft.com/office/officeart/2005/8/layout/radial1"/>
    <dgm:cxn modelId="{3A28C6DC-23D8-4A62-80DF-DCF417772B88}" srcId="{193F0AA9-308D-4D5A-BDC6-A9C83BCD6148}" destId="{134B8D90-BD91-49BD-92DA-7AE6F91AACEA}" srcOrd="1" destOrd="0" parTransId="{2B1CB2BB-F2AF-4D69-94DF-54F5FCCC1601}" sibTransId="{0A58EBC1-1708-4387-B9A2-90B0278D12C3}"/>
    <dgm:cxn modelId="{1448DAE9-6C02-4954-A82C-75DA09984D8E}" type="presOf" srcId="{66276C79-3FD2-44A0-AFE9-9DA71F490CBF}" destId="{96B74708-2955-4DCD-96B6-EEE0B55CE98C}" srcOrd="0" destOrd="0" presId="urn:microsoft.com/office/officeart/2005/8/layout/radial1"/>
    <dgm:cxn modelId="{3D2D20EA-79F1-4D5B-8F2B-24A3C78F72DD}" type="presOf" srcId="{EF0E754B-8A53-4986-BD8A-0D465D46B2E2}" destId="{D206E17B-929E-4ABC-A754-A8F996721ECD}" srcOrd="0" destOrd="0" presId="urn:microsoft.com/office/officeart/2005/8/layout/radial1"/>
    <dgm:cxn modelId="{91D4CCF2-ADC5-4671-9961-8742DABCF174}" type="presOf" srcId="{2B1CB2BB-F2AF-4D69-94DF-54F5FCCC1601}" destId="{62AC7204-91C0-4B82-829D-A41B7A76A266}" srcOrd="0" destOrd="0" presId="urn:microsoft.com/office/officeart/2005/8/layout/radial1"/>
    <dgm:cxn modelId="{85940F19-FC81-46C6-A426-16470B274FC3}" type="presParOf" srcId="{6DF13B33-8570-46D3-B107-10102FD3C0BF}" destId="{032824DF-9F69-4E3C-B454-7938F879D7EC}" srcOrd="0" destOrd="0" presId="urn:microsoft.com/office/officeart/2005/8/layout/radial1"/>
    <dgm:cxn modelId="{B01F9974-BBD7-4F81-9CBD-869AB302C1F2}" type="presParOf" srcId="{6DF13B33-8570-46D3-B107-10102FD3C0BF}" destId="{73A59CF4-95C2-44A6-9871-BF9D26118A86}" srcOrd="1" destOrd="0" presId="urn:microsoft.com/office/officeart/2005/8/layout/radial1"/>
    <dgm:cxn modelId="{BF5835DB-31CC-4613-B1AC-72EAE4216507}" type="presParOf" srcId="{73A59CF4-95C2-44A6-9871-BF9D26118A86}" destId="{8A63F47C-1080-43EC-8421-091A225AEF9D}" srcOrd="0" destOrd="0" presId="urn:microsoft.com/office/officeart/2005/8/layout/radial1"/>
    <dgm:cxn modelId="{4B2A44F8-5271-470E-AF33-9F15F56C2E92}" type="presParOf" srcId="{6DF13B33-8570-46D3-B107-10102FD3C0BF}" destId="{B9F28B7E-DE69-42FE-BFF0-30EE64CFE926}" srcOrd="2" destOrd="0" presId="urn:microsoft.com/office/officeart/2005/8/layout/radial1"/>
    <dgm:cxn modelId="{85C10A89-9610-4952-AA29-80CBD24FEBB7}" type="presParOf" srcId="{6DF13B33-8570-46D3-B107-10102FD3C0BF}" destId="{62AC7204-91C0-4B82-829D-A41B7A76A266}" srcOrd="3" destOrd="0" presId="urn:microsoft.com/office/officeart/2005/8/layout/radial1"/>
    <dgm:cxn modelId="{593E2240-5E7A-4D15-8303-ADE9EF8D3465}" type="presParOf" srcId="{62AC7204-91C0-4B82-829D-A41B7A76A266}" destId="{CD95D5E7-E369-40FD-B771-84F9E3FCCA14}" srcOrd="0" destOrd="0" presId="urn:microsoft.com/office/officeart/2005/8/layout/radial1"/>
    <dgm:cxn modelId="{C00C6362-3342-4E05-8046-D04751B9CB6E}" type="presParOf" srcId="{6DF13B33-8570-46D3-B107-10102FD3C0BF}" destId="{8F058177-C380-482A-8023-C526820BACE5}" srcOrd="4" destOrd="0" presId="urn:microsoft.com/office/officeart/2005/8/layout/radial1"/>
    <dgm:cxn modelId="{11A3A7A1-D1B6-492C-8DDD-4E59114BD48D}" type="presParOf" srcId="{6DF13B33-8570-46D3-B107-10102FD3C0BF}" destId="{5243C350-41C0-4414-90EB-BC481E607871}" srcOrd="5" destOrd="0" presId="urn:microsoft.com/office/officeart/2005/8/layout/radial1"/>
    <dgm:cxn modelId="{141A2E1C-8198-41E4-B668-41680F0CF538}" type="presParOf" srcId="{5243C350-41C0-4414-90EB-BC481E607871}" destId="{4EF3E923-D961-4712-AA79-B5EB3535DB12}" srcOrd="0" destOrd="0" presId="urn:microsoft.com/office/officeart/2005/8/layout/radial1"/>
    <dgm:cxn modelId="{16B7711D-E83C-41DC-BE6D-FCEB5DE8A473}" type="presParOf" srcId="{6DF13B33-8570-46D3-B107-10102FD3C0BF}" destId="{70F3E56F-1598-4976-8A91-8857590BC4DE}" srcOrd="6" destOrd="0" presId="urn:microsoft.com/office/officeart/2005/8/layout/radial1"/>
    <dgm:cxn modelId="{F95AC4DF-A8C8-43EE-A07B-E02F34CF9884}" type="presParOf" srcId="{6DF13B33-8570-46D3-B107-10102FD3C0BF}" destId="{E7FDDDEE-8D55-4350-9306-5B86A974D246}" srcOrd="7" destOrd="0" presId="urn:microsoft.com/office/officeart/2005/8/layout/radial1"/>
    <dgm:cxn modelId="{07C56290-6CE7-429C-B5A8-7B338B9B45F9}" type="presParOf" srcId="{E7FDDDEE-8D55-4350-9306-5B86A974D246}" destId="{1B13F284-759D-4170-AD57-E5615FAB93D3}" srcOrd="0" destOrd="0" presId="urn:microsoft.com/office/officeart/2005/8/layout/radial1"/>
    <dgm:cxn modelId="{22D05B70-7782-4CBF-8689-94D9B6843DFC}" type="presParOf" srcId="{6DF13B33-8570-46D3-B107-10102FD3C0BF}" destId="{4657A107-652B-4573-B1B2-0349B67B0C91}" srcOrd="8" destOrd="0" presId="urn:microsoft.com/office/officeart/2005/8/layout/radial1"/>
    <dgm:cxn modelId="{E98E149D-609F-4D2A-AAE7-CB2A44B64D6E}" type="presParOf" srcId="{6DF13B33-8570-46D3-B107-10102FD3C0BF}" destId="{D206E17B-929E-4ABC-A754-A8F996721ECD}" srcOrd="9" destOrd="0" presId="urn:microsoft.com/office/officeart/2005/8/layout/radial1"/>
    <dgm:cxn modelId="{B5259157-C5C0-4353-AAFC-4AD49C0ED4C0}" type="presParOf" srcId="{D206E17B-929E-4ABC-A754-A8F996721ECD}" destId="{BF10CDA5-2962-48B5-B037-9FA3D635BD70}" srcOrd="0" destOrd="0" presId="urn:microsoft.com/office/officeart/2005/8/layout/radial1"/>
    <dgm:cxn modelId="{769BAB4E-AB37-487B-8F41-EEB2505B9200}" type="presParOf" srcId="{6DF13B33-8570-46D3-B107-10102FD3C0BF}" destId="{11851E6A-A00F-453E-A2FD-60AA9077C6C1}" srcOrd="10" destOrd="0" presId="urn:microsoft.com/office/officeart/2005/8/layout/radial1"/>
    <dgm:cxn modelId="{494614E6-B661-426B-8F80-C6CDC819BA30}" type="presParOf" srcId="{6DF13B33-8570-46D3-B107-10102FD3C0BF}" destId="{6C0D99A3-E773-4318-BAE9-4DB66F83083F}" srcOrd="11" destOrd="0" presId="urn:microsoft.com/office/officeart/2005/8/layout/radial1"/>
    <dgm:cxn modelId="{926A4C30-0CF7-4C02-A60F-3C558296812B}" type="presParOf" srcId="{6C0D99A3-E773-4318-BAE9-4DB66F83083F}" destId="{208A1375-BE5E-428C-9E26-28D2D62D3264}" srcOrd="0" destOrd="0" presId="urn:microsoft.com/office/officeart/2005/8/layout/radial1"/>
    <dgm:cxn modelId="{ACCF1A98-6E49-4A90-9768-372245BFE011}" type="presParOf" srcId="{6DF13B33-8570-46D3-B107-10102FD3C0BF}" destId="{9A6D547E-5886-47FA-8CC0-5D3AA67CAC6C}" srcOrd="12" destOrd="0" presId="urn:microsoft.com/office/officeart/2005/8/layout/radial1"/>
    <dgm:cxn modelId="{4E91F1C6-595F-44DC-BF8A-F48B57131EDA}" type="presParOf" srcId="{6DF13B33-8570-46D3-B107-10102FD3C0BF}" destId="{455BEF94-9FFF-4C9C-9588-DDEFBF6E8F91}" srcOrd="13" destOrd="0" presId="urn:microsoft.com/office/officeart/2005/8/layout/radial1"/>
    <dgm:cxn modelId="{86666A67-E98F-43F5-9FF9-4F50FD80C9DE}" type="presParOf" srcId="{455BEF94-9FFF-4C9C-9588-DDEFBF6E8F91}" destId="{7E32EA1A-FF12-4530-9315-A215443B8A9E}" srcOrd="0" destOrd="0" presId="urn:microsoft.com/office/officeart/2005/8/layout/radial1"/>
    <dgm:cxn modelId="{21E32659-68EC-4A95-A521-CF1DC50BA46D}" type="presParOf" srcId="{6DF13B33-8570-46D3-B107-10102FD3C0BF}" destId="{DE237A4D-0F90-43C9-889A-0205A2EA6CFF}" srcOrd="14" destOrd="0" presId="urn:microsoft.com/office/officeart/2005/8/layout/radial1"/>
    <dgm:cxn modelId="{2B7A871D-F937-48B8-BCAB-5649A5FBC548}" type="presParOf" srcId="{6DF13B33-8570-46D3-B107-10102FD3C0BF}" destId="{96B74708-2955-4DCD-96B6-EEE0B55CE98C}" srcOrd="15" destOrd="0" presId="urn:microsoft.com/office/officeart/2005/8/layout/radial1"/>
    <dgm:cxn modelId="{C5E3C836-0B9A-438B-B6B6-A4E2D48A62E7}" type="presParOf" srcId="{96B74708-2955-4DCD-96B6-EEE0B55CE98C}" destId="{8DBA1E52-9346-4D40-B85A-1686D10B37CB}" srcOrd="0" destOrd="0" presId="urn:microsoft.com/office/officeart/2005/8/layout/radial1"/>
    <dgm:cxn modelId="{E6E8475E-D11A-48DC-9DB6-6276244E9055}" type="presParOf" srcId="{6DF13B33-8570-46D3-B107-10102FD3C0BF}" destId="{2DEE52EC-5B9C-453D-B3B6-55C3E9915B3D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824DF-9F69-4E3C-B454-7938F879D7EC}">
      <dsp:nvSpPr>
        <dsp:cNvPr id="0" name=""/>
        <dsp:cNvSpPr/>
      </dsp:nvSpPr>
      <dsp:spPr>
        <a:xfrm>
          <a:off x="5632734" y="3341674"/>
          <a:ext cx="1956964" cy="1956964"/>
        </a:xfrm>
        <a:prstGeom prst="ellipse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PRU 2030</a:t>
          </a:r>
        </a:p>
      </dsp:txBody>
      <dsp:txXfrm>
        <a:off x="5919325" y="3628265"/>
        <a:ext cx="1383782" cy="1383782"/>
      </dsp:txXfrm>
    </dsp:sp>
    <dsp:sp modelId="{73A59CF4-95C2-44A6-9871-BF9D26118A86}">
      <dsp:nvSpPr>
        <dsp:cNvPr id="0" name=""/>
        <dsp:cNvSpPr/>
      </dsp:nvSpPr>
      <dsp:spPr>
        <a:xfrm rot="16200000">
          <a:off x="6024064" y="2741551"/>
          <a:ext cx="1174303" cy="25943"/>
        </a:xfrm>
        <a:custGeom>
          <a:avLst/>
          <a:gdLst/>
          <a:ahLst/>
          <a:cxnLst/>
          <a:rect l="0" t="0" r="0" b="0"/>
          <a:pathLst>
            <a:path>
              <a:moveTo>
                <a:pt x="0" y="12971"/>
              </a:moveTo>
              <a:lnTo>
                <a:pt x="1174303" y="1297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/>
        </a:p>
      </dsp:txBody>
      <dsp:txXfrm>
        <a:off x="6581859" y="2725165"/>
        <a:ext cx="58715" cy="58715"/>
      </dsp:txXfrm>
    </dsp:sp>
    <dsp:sp modelId="{B9F28B7E-DE69-42FE-BFF0-30EE64CFE926}">
      <dsp:nvSpPr>
        <dsp:cNvPr id="0" name=""/>
        <dsp:cNvSpPr/>
      </dsp:nvSpPr>
      <dsp:spPr>
        <a:xfrm>
          <a:off x="5147426" y="-183354"/>
          <a:ext cx="2927579" cy="2350725"/>
        </a:xfrm>
        <a:prstGeom prst="ellipse">
          <a:avLst/>
        </a:prstGeom>
        <a:solidFill>
          <a:srgbClr val="FF7C80"/>
        </a:solidFill>
        <a:ln w="317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u="sng" kern="1200" dirty="0">
              <a:solidFill>
                <a:schemeClr val="tx1"/>
              </a:solidFill>
            </a:rPr>
            <a:t>Matriz de identificación sistemática y trazable de actuaciones</a:t>
          </a:r>
        </a:p>
      </dsp:txBody>
      <dsp:txXfrm>
        <a:off x="5576160" y="160902"/>
        <a:ext cx="2070111" cy="1662213"/>
      </dsp:txXfrm>
    </dsp:sp>
    <dsp:sp modelId="{62AC7204-91C0-4B82-829D-A41B7A76A266}">
      <dsp:nvSpPr>
        <dsp:cNvPr id="0" name=""/>
        <dsp:cNvSpPr/>
      </dsp:nvSpPr>
      <dsp:spPr>
        <a:xfrm rot="19448424">
          <a:off x="7238354" y="3221333"/>
          <a:ext cx="1750272" cy="25943"/>
        </a:xfrm>
        <a:custGeom>
          <a:avLst/>
          <a:gdLst/>
          <a:ahLst/>
          <a:cxnLst/>
          <a:rect l="0" t="0" r="0" b="0"/>
          <a:pathLst>
            <a:path>
              <a:moveTo>
                <a:pt x="0" y="12971"/>
              </a:moveTo>
              <a:lnTo>
                <a:pt x="1750272" y="1297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/>
        </a:p>
      </dsp:txBody>
      <dsp:txXfrm>
        <a:off x="8069734" y="3190548"/>
        <a:ext cx="87513" cy="87513"/>
      </dsp:txXfrm>
    </dsp:sp>
    <dsp:sp modelId="{8F058177-C380-482A-8023-C526820BACE5}">
      <dsp:nvSpPr>
        <dsp:cNvPr id="0" name=""/>
        <dsp:cNvSpPr/>
      </dsp:nvSpPr>
      <dsp:spPr>
        <a:xfrm>
          <a:off x="8446889" y="759925"/>
          <a:ext cx="2927579" cy="23507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Recopilación y análisis de la </a:t>
          </a:r>
          <a:r>
            <a:rPr lang="es-ES" sz="2200" u="sng" kern="1200" dirty="0"/>
            <a:t>información de partida</a:t>
          </a:r>
        </a:p>
      </dsp:txBody>
      <dsp:txXfrm>
        <a:off x="8875623" y="1104181"/>
        <a:ext cx="2070111" cy="1662213"/>
      </dsp:txXfrm>
    </dsp:sp>
    <dsp:sp modelId="{5243C350-41C0-4414-90EB-BC481E607871}">
      <dsp:nvSpPr>
        <dsp:cNvPr id="0" name=""/>
        <dsp:cNvSpPr/>
      </dsp:nvSpPr>
      <dsp:spPr>
        <a:xfrm rot="21593237">
          <a:off x="7589695" y="4303137"/>
          <a:ext cx="2158239" cy="25943"/>
        </a:xfrm>
        <a:custGeom>
          <a:avLst/>
          <a:gdLst/>
          <a:ahLst/>
          <a:cxnLst/>
          <a:rect l="0" t="0" r="0" b="0"/>
          <a:pathLst>
            <a:path>
              <a:moveTo>
                <a:pt x="0" y="12971"/>
              </a:moveTo>
              <a:lnTo>
                <a:pt x="2158239" y="1297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/>
        </a:p>
      </dsp:txBody>
      <dsp:txXfrm>
        <a:off x="8614859" y="4262152"/>
        <a:ext cx="107911" cy="107911"/>
      </dsp:txXfrm>
    </dsp:sp>
    <dsp:sp modelId="{70F3E56F-1598-4976-8A91-8857590BC4DE}">
      <dsp:nvSpPr>
        <dsp:cNvPr id="0" name=""/>
        <dsp:cNvSpPr/>
      </dsp:nvSpPr>
      <dsp:spPr>
        <a:xfrm>
          <a:off x="9747927" y="3135481"/>
          <a:ext cx="3193413" cy="2350725"/>
        </a:xfrm>
        <a:prstGeom prst="ellipse">
          <a:avLst/>
        </a:prstGeom>
        <a:solidFill>
          <a:schemeClr val="bg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solidFill>
                <a:schemeClr val="tx1"/>
              </a:solidFill>
            </a:rPr>
            <a:t>Visita-diagnóstico a </a:t>
          </a:r>
          <a:r>
            <a:rPr lang="es-ES" sz="2200" u="sng" kern="1200" dirty="0">
              <a:solidFill>
                <a:schemeClr val="tx1"/>
              </a:solidFill>
            </a:rPr>
            <a:t>infraestructuras</a:t>
          </a:r>
        </a:p>
      </dsp:txBody>
      <dsp:txXfrm>
        <a:off x="10215592" y="3479737"/>
        <a:ext cx="2258083" cy="1662213"/>
      </dsp:txXfrm>
    </dsp:sp>
    <dsp:sp modelId="{E7FDDDEE-8D55-4350-9306-5B86A974D246}">
      <dsp:nvSpPr>
        <dsp:cNvPr id="0" name=""/>
        <dsp:cNvSpPr/>
      </dsp:nvSpPr>
      <dsp:spPr>
        <a:xfrm rot="2114640">
          <a:off x="7181299" y="5592910"/>
          <a:ext cx="2499161" cy="25943"/>
        </a:xfrm>
        <a:custGeom>
          <a:avLst/>
          <a:gdLst/>
          <a:ahLst/>
          <a:cxnLst/>
          <a:rect l="0" t="0" r="0" b="0"/>
          <a:pathLst>
            <a:path>
              <a:moveTo>
                <a:pt x="0" y="12971"/>
              </a:moveTo>
              <a:lnTo>
                <a:pt x="2499161" y="1297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/>
        </a:p>
      </dsp:txBody>
      <dsp:txXfrm>
        <a:off x="8368401" y="5543403"/>
        <a:ext cx="124958" cy="124958"/>
      </dsp:txXfrm>
    </dsp:sp>
    <dsp:sp modelId="{4657A107-652B-4573-B1B2-0349B67B0C91}">
      <dsp:nvSpPr>
        <dsp:cNvPr id="0" name=""/>
        <dsp:cNvSpPr/>
      </dsp:nvSpPr>
      <dsp:spPr>
        <a:xfrm>
          <a:off x="9086532" y="5928060"/>
          <a:ext cx="2927579" cy="2350725"/>
        </a:xfrm>
        <a:prstGeom prst="ellipse">
          <a:avLst/>
        </a:prstGeom>
        <a:solidFill>
          <a:srgbClr val="00FFF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u="sng" kern="1200" dirty="0">
              <a:solidFill>
                <a:schemeClr val="tx1"/>
              </a:solidFill>
            </a:rPr>
            <a:t>Normativa y planificación supra-territoria</a:t>
          </a:r>
          <a:r>
            <a:rPr lang="es-ES" sz="2200" kern="1200" dirty="0">
              <a:solidFill>
                <a:schemeClr val="tx1"/>
              </a:solidFill>
            </a:rPr>
            <a:t>l</a:t>
          </a:r>
        </a:p>
      </dsp:txBody>
      <dsp:txXfrm>
        <a:off x="9515266" y="6272316"/>
        <a:ext cx="2070111" cy="1662213"/>
      </dsp:txXfrm>
    </dsp:sp>
    <dsp:sp modelId="{D206E17B-929E-4ABC-A754-A8F996721ECD}">
      <dsp:nvSpPr>
        <dsp:cNvPr id="0" name=""/>
        <dsp:cNvSpPr/>
      </dsp:nvSpPr>
      <dsp:spPr>
        <a:xfrm rot="5229158">
          <a:off x="6285985" y="5677353"/>
          <a:ext cx="786759" cy="25943"/>
        </a:xfrm>
        <a:custGeom>
          <a:avLst/>
          <a:gdLst/>
          <a:ahLst/>
          <a:cxnLst/>
          <a:rect l="0" t="0" r="0" b="0"/>
          <a:pathLst>
            <a:path>
              <a:moveTo>
                <a:pt x="0" y="12971"/>
              </a:moveTo>
              <a:lnTo>
                <a:pt x="786759" y="1297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/>
        </a:p>
      </dsp:txBody>
      <dsp:txXfrm>
        <a:off x="6659695" y="5670656"/>
        <a:ext cx="39337" cy="39337"/>
      </dsp:txXfrm>
    </dsp:sp>
    <dsp:sp modelId="{11851E6A-A00F-453E-A2FD-60AA9077C6C1}">
      <dsp:nvSpPr>
        <dsp:cNvPr id="0" name=""/>
        <dsp:cNvSpPr/>
      </dsp:nvSpPr>
      <dsp:spPr>
        <a:xfrm>
          <a:off x="5143706" y="6082362"/>
          <a:ext cx="3231555" cy="2437653"/>
        </a:xfrm>
        <a:prstGeom prst="ellipse">
          <a:avLst/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solidFill>
                <a:schemeClr val="tx1"/>
              </a:solidFill>
            </a:rPr>
            <a:t>Resultados de la </a:t>
          </a:r>
          <a:r>
            <a:rPr lang="es-ES" sz="2200" u="sng" kern="1200" dirty="0">
              <a:solidFill>
                <a:schemeClr val="tx1"/>
              </a:solidFill>
            </a:rPr>
            <a:t>evaluación de planes anteriores </a:t>
          </a:r>
          <a:r>
            <a:rPr lang="es-ES" sz="2200" kern="1200" dirty="0">
              <a:solidFill>
                <a:schemeClr val="tx1"/>
              </a:solidFill>
            </a:rPr>
            <a:t>(PGRUTHA 2016 y PIGRUVG 2016)</a:t>
          </a:r>
        </a:p>
      </dsp:txBody>
      <dsp:txXfrm>
        <a:off x="5616956" y="6439348"/>
        <a:ext cx="2285055" cy="1723681"/>
      </dsp:txXfrm>
    </dsp:sp>
    <dsp:sp modelId="{6C0D99A3-E773-4318-BAE9-4DB66F83083F}">
      <dsp:nvSpPr>
        <dsp:cNvPr id="0" name=""/>
        <dsp:cNvSpPr/>
      </dsp:nvSpPr>
      <dsp:spPr>
        <a:xfrm rot="10756665">
          <a:off x="3783057" y="4331178"/>
          <a:ext cx="1849828" cy="25943"/>
        </a:xfrm>
        <a:custGeom>
          <a:avLst/>
          <a:gdLst/>
          <a:ahLst/>
          <a:cxnLst/>
          <a:rect l="0" t="0" r="0" b="0"/>
          <a:pathLst>
            <a:path>
              <a:moveTo>
                <a:pt x="0" y="12971"/>
              </a:moveTo>
              <a:lnTo>
                <a:pt x="1849828" y="1297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 rot="10800000">
        <a:off x="4661725" y="4297904"/>
        <a:ext cx="92491" cy="92491"/>
      </dsp:txXfrm>
    </dsp:sp>
    <dsp:sp modelId="{9A6D547E-5886-47FA-8CC0-5D3AA67CAC6C}">
      <dsp:nvSpPr>
        <dsp:cNvPr id="0" name=""/>
        <dsp:cNvSpPr/>
      </dsp:nvSpPr>
      <dsp:spPr>
        <a:xfrm>
          <a:off x="1074304" y="3265161"/>
          <a:ext cx="2708986" cy="2215440"/>
        </a:xfrm>
        <a:prstGeom prst="ellipse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solidFill>
                <a:schemeClr val="tx1"/>
              </a:solidFill>
            </a:rPr>
            <a:t>Aportaciones de </a:t>
          </a:r>
          <a:r>
            <a:rPr lang="es-ES" sz="2200" b="1" u="sng" kern="1200" dirty="0">
              <a:solidFill>
                <a:schemeClr val="tx1"/>
              </a:solidFill>
            </a:rPr>
            <a:t>Agentes</a:t>
          </a:r>
          <a:r>
            <a:rPr lang="es-ES" sz="2200" kern="1200" dirty="0">
              <a:solidFill>
                <a:schemeClr val="tx1"/>
              </a:solidFill>
            </a:rPr>
            <a:t> públicos, privados y sociedad civil del THA</a:t>
          </a:r>
        </a:p>
      </dsp:txBody>
      <dsp:txXfrm>
        <a:off x="1471026" y="3589605"/>
        <a:ext cx="1915542" cy="1566552"/>
      </dsp:txXfrm>
    </dsp:sp>
    <dsp:sp modelId="{455BEF94-9FFF-4C9C-9588-DDEFBF6E8F91}">
      <dsp:nvSpPr>
        <dsp:cNvPr id="0" name=""/>
        <dsp:cNvSpPr/>
      </dsp:nvSpPr>
      <dsp:spPr>
        <a:xfrm rot="13034601">
          <a:off x="3938207" y="3076784"/>
          <a:ext cx="2109121" cy="25943"/>
        </a:xfrm>
        <a:custGeom>
          <a:avLst/>
          <a:gdLst/>
          <a:ahLst/>
          <a:cxnLst/>
          <a:rect l="0" t="0" r="0" b="0"/>
          <a:pathLst>
            <a:path>
              <a:moveTo>
                <a:pt x="0" y="12971"/>
              </a:moveTo>
              <a:lnTo>
                <a:pt x="2109121" y="1297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 rot="10800000">
        <a:off x="4940039" y="3037028"/>
        <a:ext cx="105456" cy="105456"/>
      </dsp:txXfrm>
    </dsp:sp>
    <dsp:sp modelId="{DE237A4D-0F90-43C9-889A-0205A2EA6CFF}">
      <dsp:nvSpPr>
        <dsp:cNvPr id="0" name=""/>
        <dsp:cNvSpPr/>
      </dsp:nvSpPr>
      <dsp:spPr>
        <a:xfrm>
          <a:off x="2019366" y="796294"/>
          <a:ext cx="2482507" cy="1953246"/>
        </a:xfrm>
        <a:prstGeom prst="ellipse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solidFill>
                <a:schemeClr val="tx1"/>
              </a:solidFill>
            </a:rPr>
            <a:t>Aportaciones de la </a:t>
          </a:r>
          <a:r>
            <a:rPr lang="es-ES" sz="2200" b="1" u="sng" kern="1200" dirty="0">
              <a:solidFill>
                <a:schemeClr val="tx1"/>
              </a:solidFill>
            </a:rPr>
            <a:t>Ciudadanía</a:t>
          </a:r>
          <a:r>
            <a:rPr lang="es-ES" sz="2200" b="1" kern="1200" dirty="0">
              <a:solidFill>
                <a:schemeClr val="tx1"/>
              </a:solidFill>
            </a:rPr>
            <a:t> </a:t>
          </a:r>
          <a:r>
            <a:rPr lang="es-ES" sz="2200" kern="1200" dirty="0">
              <a:solidFill>
                <a:schemeClr val="tx1"/>
              </a:solidFill>
            </a:rPr>
            <a:t>del THA</a:t>
          </a:r>
        </a:p>
      </dsp:txBody>
      <dsp:txXfrm>
        <a:off x="2382921" y="1082340"/>
        <a:ext cx="1755397" cy="1381154"/>
      </dsp:txXfrm>
    </dsp:sp>
    <dsp:sp modelId="{96B74708-2955-4DCD-96B6-EEE0B55CE98C}">
      <dsp:nvSpPr>
        <dsp:cNvPr id="0" name=""/>
        <dsp:cNvSpPr/>
      </dsp:nvSpPr>
      <dsp:spPr>
        <a:xfrm rot="8599500">
          <a:off x="3681565" y="5602515"/>
          <a:ext cx="2380499" cy="25943"/>
        </a:xfrm>
        <a:custGeom>
          <a:avLst/>
          <a:gdLst/>
          <a:ahLst/>
          <a:cxnLst/>
          <a:rect l="0" t="0" r="0" b="0"/>
          <a:pathLst>
            <a:path>
              <a:moveTo>
                <a:pt x="0" y="12971"/>
              </a:moveTo>
              <a:lnTo>
                <a:pt x="2380499" y="1297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/>
        </a:p>
      </dsp:txBody>
      <dsp:txXfrm rot="10800000">
        <a:off x="4812302" y="5555974"/>
        <a:ext cx="119024" cy="119024"/>
      </dsp:txXfrm>
    </dsp:sp>
    <dsp:sp modelId="{2DEE52EC-5B9C-453D-B3B6-55C3E9915B3D}">
      <dsp:nvSpPr>
        <dsp:cNvPr id="0" name=""/>
        <dsp:cNvSpPr/>
      </dsp:nvSpPr>
      <dsp:spPr>
        <a:xfrm>
          <a:off x="1380142" y="5950285"/>
          <a:ext cx="2927579" cy="2350725"/>
        </a:xfrm>
        <a:prstGeom prst="ellipse">
          <a:avLst/>
        </a:prstGeom>
        <a:solidFill>
          <a:srgbClr val="3399F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u="sng" kern="1200" dirty="0">
              <a:solidFill>
                <a:schemeClr val="tx1"/>
              </a:solidFill>
            </a:rPr>
            <a:t>Mesas de trabajo inter-institucionales </a:t>
          </a:r>
          <a:r>
            <a:rPr lang="es-ES" sz="2200" kern="1200" dirty="0">
              <a:solidFill>
                <a:schemeClr val="tx1"/>
              </a:solidFill>
            </a:rPr>
            <a:t>(técnicas y políticas)</a:t>
          </a:r>
        </a:p>
      </dsp:txBody>
      <dsp:txXfrm>
        <a:off x="1808876" y="6294541"/>
        <a:ext cx="2070111" cy="1662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976A5-7552-4843-8A6E-863DC0FA3E8A}" type="datetimeFigureOut">
              <a:rPr lang="es-ES_tradnl" smtClean="0"/>
              <a:t>20/11/2023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03A38-7BC7-4F2B-86BB-F2FEA82EE12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7486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03A38-7BC7-4F2B-86BB-F2FEA82EE12B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09223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1727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1768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497674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1816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557728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2085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342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6501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8796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8267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6720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3027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8658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3834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4686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A8450-9E5E-4276-8387-DA272047AAE6}" type="datetime1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0679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A8450-9E5E-4276-8387-DA272047AAE6}" type="datetime1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4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La marca">
            <a:extLst>
              <a:ext uri="{FF2B5EF4-FFF2-40B4-BE49-F238E27FC236}">
                <a16:creationId xmlns:a16="http://schemas.microsoft.com/office/drawing/2014/main" id="{3E17CA39-5690-24AE-C8CA-05219D9F1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8980332"/>
            <a:ext cx="3849066" cy="115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Logotipo general UPV/EHU - Universidad y Sociedad - UPV/EHU">
            <a:extLst>
              <a:ext uri="{FF2B5EF4-FFF2-40B4-BE49-F238E27FC236}">
                <a16:creationId xmlns:a16="http://schemas.microsoft.com/office/drawing/2014/main" id="{3663D64D-46B2-0FCC-EC56-2154DADA5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8977503"/>
            <a:ext cx="2711861" cy="124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D3096D57-5F96-B698-53D7-159DFAB924D1}"/>
              </a:ext>
            </a:extLst>
          </p:cNvPr>
          <p:cNvSpPr txBox="1"/>
          <p:nvPr/>
        </p:nvSpPr>
        <p:spPr>
          <a:xfrm>
            <a:off x="685801" y="3605510"/>
            <a:ext cx="13907464" cy="59246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400" b="1" dirty="0">
                <a:latin typeface="Roboto"/>
              </a:rPr>
              <a:t>CALIDAD DE VIDA, MEDIO AMBIENTE Y HÁBITOS DE RECICLAJE </a:t>
            </a:r>
          </a:p>
          <a:p>
            <a:pPr algn="ctr">
              <a:lnSpc>
                <a:spcPts val="4200"/>
              </a:lnSpc>
            </a:pPr>
            <a:r>
              <a:rPr lang="en-US" sz="2400" b="1" dirty="0">
                <a:latin typeface="Roboto"/>
              </a:rPr>
              <a:t>Vitoria-Gasteiz, 22 y 23 de </a:t>
            </a:r>
            <a:r>
              <a:rPr lang="en-US" sz="2400" b="1" dirty="0" err="1">
                <a:latin typeface="Roboto"/>
              </a:rPr>
              <a:t>noviembre</a:t>
            </a:r>
            <a:r>
              <a:rPr lang="en-US" sz="2400" b="1" dirty="0">
                <a:latin typeface="Roboto"/>
              </a:rPr>
              <a:t> de 2023</a:t>
            </a:r>
          </a:p>
          <a:p>
            <a:pPr algn="ctr">
              <a:lnSpc>
                <a:spcPts val="4200"/>
              </a:lnSpc>
            </a:pPr>
            <a:endParaRPr lang="en-US" sz="5400" b="1" dirty="0">
              <a:latin typeface="Roboto"/>
            </a:endParaRPr>
          </a:p>
          <a:p>
            <a:pPr algn="ctr">
              <a:lnSpc>
                <a:spcPts val="4200"/>
              </a:lnSpc>
            </a:pPr>
            <a:r>
              <a:rPr lang="en-US" sz="5400" b="1" i="1" dirty="0">
                <a:latin typeface="Roboto"/>
              </a:rPr>
              <a:t>PLAN DE PREVENCIÓN Y GESTION DE</a:t>
            </a:r>
          </a:p>
          <a:p>
            <a:pPr algn="ctr">
              <a:lnSpc>
                <a:spcPts val="4200"/>
              </a:lnSpc>
            </a:pPr>
            <a:endParaRPr lang="en-US" sz="5400" b="1" i="1" dirty="0">
              <a:latin typeface="Roboto"/>
            </a:endParaRPr>
          </a:p>
          <a:p>
            <a:pPr algn="ctr">
              <a:lnSpc>
                <a:spcPts val="4200"/>
              </a:lnSpc>
            </a:pPr>
            <a:r>
              <a:rPr lang="en-US" sz="5400" b="1" i="1" dirty="0">
                <a:latin typeface="Roboto"/>
              </a:rPr>
              <a:t> RESIDUOS URBANOS DE ÁLAVA 2017-2030</a:t>
            </a:r>
          </a:p>
          <a:p>
            <a:pPr algn="ctr">
              <a:lnSpc>
                <a:spcPts val="4200"/>
              </a:lnSpc>
            </a:pPr>
            <a:endParaRPr lang="en-US" sz="4000" b="1" i="1" dirty="0">
              <a:latin typeface="Roboto"/>
            </a:endParaRPr>
          </a:p>
          <a:p>
            <a:pPr algn="ctr">
              <a:lnSpc>
                <a:spcPts val="4200"/>
              </a:lnSpc>
            </a:pPr>
            <a:r>
              <a:rPr lang="en-US" sz="2000" b="1" i="1" dirty="0">
                <a:latin typeface="Roboto"/>
              </a:rPr>
              <a:t>Ana Martínez de Antoñana</a:t>
            </a:r>
          </a:p>
          <a:p>
            <a:pPr algn="ctr">
              <a:lnSpc>
                <a:spcPts val="4200"/>
              </a:lnSpc>
            </a:pPr>
            <a:r>
              <a:rPr lang="en-US" sz="2000" b="1" i="1" dirty="0" err="1">
                <a:latin typeface="Roboto"/>
              </a:rPr>
              <a:t>Jefa</a:t>
            </a:r>
            <a:r>
              <a:rPr lang="en-US" sz="2000" b="1" i="1" dirty="0">
                <a:latin typeface="Roboto"/>
              </a:rPr>
              <a:t> del Servicio de Calidad </a:t>
            </a:r>
            <a:r>
              <a:rPr lang="en-US" sz="2000" b="1" i="1" dirty="0" err="1">
                <a:latin typeface="Roboto"/>
              </a:rPr>
              <a:t>ambiental</a:t>
            </a:r>
            <a:endParaRPr lang="en-US" sz="2000" b="1" i="1" dirty="0">
              <a:latin typeface="Roboto"/>
            </a:endParaRPr>
          </a:p>
          <a:p>
            <a:pPr algn="ctr">
              <a:lnSpc>
                <a:spcPts val="4200"/>
              </a:lnSpc>
            </a:pPr>
            <a:r>
              <a:rPr lang="en-US" sz="2000" b="1" i="1" dirty="0">
                <a:latin typeface="Roboto"/>
              </a:rPr>
              <a:t>DIPUTACIÓN FORAL DE ÁLAVA</a:t>
            </a:r>
          </a:p>
          <a:p>
            <a:pPr algn="ctr">
              <a:lnSpc>
                <a:spcPts val="4200"/>
              </a:lnSpc>
            </a:pPr>
            <a:endParaRPr lang="en-US" sz="4000" b="1" dirty="0">
              <a:latin typeface="Roboto"/>
            </a:endParaRPr>
          </a:p>
        </p:txBody>
      </p:sp>
      <p:pic>
        <p:nvPicPr>
          <p:cNvPr id="8" name="4 Imagen" descr="LOGO Observatorio Residuos completo.jpg">
            <a:extLst>
              <a:ext uri="{FF2B5EF4-FFF2-40B4-BE49-F238E27FC236}">
                <a16:creationId xmlns:a16="http://schemas.microsoft.com/office/drawing/2014/main" id="{DAFF4922-0D7C-909F-22D1-37FFDFF97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252" y="1104900"/>
            <a:ext cx="565794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698B6818-226D-43B3-9D3D-3194768F0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5" y="2987115"/>
            <a:ext cx="13716000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71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2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S" altLang="es-ES" sz="2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53FF199-70FC-4BEE-B79C-427CBC2F13BB}"/>
              </a:ext>
            </a:extLst>
          </p:cNvPr>
          <p:cNvSpPr txBox="1"/>
          <p:nvPr/>
        </p:nvSpPr>
        <p:spPr>
          <a:xfrm>
            <a:off x="377687" y="1448232"/>
            <a:ext cx="108346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/>
              <a:t>El plan establece tres tipologías de objetivos estratégicos que aplican al conjunto del ámbito del Plan:</a:t>
            </a:r>
          </a:p>
          <a:p>
            <a:endParaRPr lang="es-ES" sz="3200" dirty="0"/>
          </a:p>
          <a:p>
            <a:pPr marL="1200150" lvl="1" indent="-514350">
              <a:buFont typeface="+mj-lt"/>
              <a:buAutoNum type="arabicPeriod"/>
            </a:pPr>
            <a:endParaRPr lang="es-ES" sz="3200" dirty="0"/>
          </a:p>
          <a:p>
            <a:pPr marL="1200150" lvl="1" indent="-514350">
              <a:buFont typeface="+mj-lt"/>
              <a:buAutoNum type="arabicPeriod"/>
            </a:pPr>
            <a:endParaRPr lang="es-ES" sz="3200" dirty="0"/>
          </a:p>
          <a:p>
            <a:pPr marL="1200150" lvl="1" indent="-514350">
              <a:buFont typeface="+mj-lt"/>
              <a:buAutoNum type="arabicPeriod"/>
            </a:pPr>
            <a:endParaRPr lang="es-ES" sz="3200" dirty="0"/>
          </a:p>
          <a:p>
            <a:pPr marL="685800" lvl="1"/>
            <a:endParaRPr lang="es-ES" sz="3200" dirty="0"/>
          </a:p>
          <a:p>
            <a:pPr marL="1200150" lvl="1" indent="-514350">
              <a:buFont typeface="+mj-lt"/>
              <a:buAutoNum type="arabicPeriod"/>
            </a:pPr>
            <a:endParaRPr lang="es-ES" sz="3200" dirty="0"/>
          </a:p>
          <a:p>
            <a:pPr marL="685800" lvl="1"/>
            <a:endParaRPr lang="es-ES" sz="3200" dirty="0"/>
          </a:p>
          <a:p>
            <a:pPr marL="1200150" lvl="1" indent="-514350">
              <a:buFont typeface="+mj-lt"/>
              <a:buAutoNum type="arabicPeriod"/>
            </a:pPr>
            <a:endParaRPr lang="es-ES" sz="3200" dirty="0"/>
          </a:p>
        </p:txBody>
      </p:sp>
      <p:sp>
        <p:nvSpPr>
          <p:cNvPr id="2" name="Text Box 24">
            <a:extLst>
              <a:ext uri="{FF2B5EF4-FFF2-40B4-BE49-F238E27FC236}">
                <a16:creationId xmlns:a16="http://schemas.microsoft.com/office/drawing/2014/main" id="{3DF7FD99-17CA-A917-2220-4BD881270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9355"/>
            <a:ext cx="13163550" cy="984885"/>
          </a:xfrm>
          <a:prstGeom prst="rect">
            <a:avLst/>
          </a:prstGeom>
          <a:solidFill>
            <a:srgbClr val="F5FBE9"/>
          </a:solidFill>
          <a:ln>
            <a:solidFill>
              <a:schemeClr val="bg1"/>
            </a:solidFill>
          </a:ln>
        </p:spPr>
        <p:txBody>
          <a:bodyPr wrap="square" lIns="0" tIns="0" rIns="0" bIns="0" anchor="b">
            <a:sp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Plan de prevención y gestión de residuos urbanos de Araba-Álava 2017-2030 </a:t>
            </a:r>
          </a:p>
          <a:p>
            <a:pPr>
              <a:spcBef>
                <a:spcPct val="0"/>
              </a:spcBef>
            </a:pPr>
            <a:r>
              <a:rPr lang="es-ES" sz="3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OBJETIVOS ESTRATÉGICOS</a:t>
            </a:r>
          </a:p>
        </p:txBody>
      </p:sp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4969E80F-2782-F50E-2A39-0F9A6B21D8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981571"/>
              </p:ext>
            </p:extLst>
          </p:nvPr>
        </p:nvGraphicFramePr>
        <p:xfrm>
          <a:off x="762000" y="2679700"/>
          <a:ext cx="17148313" cy="6273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684337">
                  <a:extLst>
                    <a:ext uri="{9D8B030D-6E8A-4147-A177-3AD203B41FA5}">
                      <a16:colId xmlns:a16="http://schemas.microsoft.com/office/drawing/2014/main" val="1719102649"/>
                    </a:ext>
                  </a:extLst>
                </a:gridCol>
                <a:gridCol w="9463976">
                  <a:extLst>
                    <a:ext uri="{9D8B030D-6E8A-4147-A177-3AD203B41FA5}">
                      <a16:colId xmlns:a16="http://schemas.microsoft.com/office/drawing/2014/main" val="1525516634"/>
                    </a:ext>
                  </a:extLst>
                </a:gridCol>
              </a:tblGrid>
              <a:tr h="7112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1. Buena gobernanza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OE.01. Buen gobierno. Eficiencia y calidad del servicio</a:t>
                      </a:r>
                      <a:endParaRPr lang="es-E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772673"/>
                  </a:ext>
                </a:extLst>
              </a:tr>
              <a:tr h="609600">
                <a:tc rowSpan="6">
                  <a:txBody>
                    <a:bodyPr/>
                    <a:lstStyle/>
                    <a:p>
                      <a:pPr marL="0" lvl="1" algn="l"/>
                      <a:endParaRPr lang="es-ES" sz="32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1" algn="l"/>
                      <a:endParaRPr lang="es-ES" sz="32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1" algn="l"/>
                      <a:endParaRPr lang="es-ES" sz="32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1" algn="l"/>
                      <a:r>
                        <a:rPr lang="es-ES" sz="32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2.  Cumplimiento de la jerarquía     </a:t>
                      </a:r>
                    </a:p>
                    <a:p>
                      <a:pPr marL="0" lvl="1" algn="l"/>
                      <a:r>
                        <a:rPr lang="es-ES" sz="3200" b="1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de residuos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OE.02. Prevención (cuantitativa)</a:t>
                      </a:r>
                      <a:endParaRPr lang="es-E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020432"/>
                  </a:ext>
                </a:extLst>
              </a:tr>
              <a:tr h="6858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OE.03. Prevención (cualitativa)</a:t>
                      </a:r>
                      <a:endParaRPr lang="es-E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366139"/>
                  </a:ext>
                </a:extLst>
              </a:tr>
              <a:tr h="60605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OE.04. Preparación para la reutilización</a:t>
                      </a:r>
                      <a:endParaRPr lang="es-E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935"/>
                  </a:ext>
                </a:extLst>
              </a:tr>
              <a:tr h="53694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OE.05. Reciclado</a:t>
                      </a:r>
                      <a:endParaRPr lang="es-E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989623"/>
                  </a:ext>
                </a:extLst>
              </a:tr>
              <a:tr h="53517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OE.06. Otro tipo de valorización</a:t>
                      </a:r>
                      <a:endParaRPr lang="es-E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036371"/>
                  </a:ext>
                </a:extLst>
              </a:tr>
              <a:tr h="684029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OE.07. Eliminación segura</a:t>
                      </a:r>
                      <a:endParaRPr lang="es-E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313412"/>
                  </a:ext>
                </a:extLst>
              </a:tr>
              <a:tr h="441960">
                <a:tc rowSpan="3">
                  <a:txBody>
                    <a:bodyPr/>
                    <a:lstStyle/>
                    <a:p>
                      <a:pPr marL="0" lvl="1" algn="l"/>
                      <a:endParaRPr lang="es-ES" sz="3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marL="0" lvl="1" algn="l"/>
                      <a:r>
                        <a:rPr lang="es-ES" sz="3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3.  Sostenibilidad global del sistema</a:t>
                      </a:r>
                    </a:p>
                    <a:p>
                      <a:pPr marL="0" lvl="1" algn="l"/>
                      <a:r>
                        <a:rPr lang="es-ES" sz="3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 de gestión de residuos urbanos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OE.08. Sostenibilidad económica</a:t>
                      </a:r>
                      <a:endParaRPr lang="es-E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580820"/>
                  </a:ext>
                </a:extLst>
              </a:tr>
              <a:tr h="54686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OE.09. Sostenibilidad ambiental</a:t>
                      </a:r>
                      <a:endParaRPr lang="es-E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369908"/>
                  </a:ext>
                </a:extLst>
              </a:tr>
              <a:tr h="839971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OE.10. Sostenibilidad social</a:t>
                      </a:r>
                      <a:endParaRPr lang="es-E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40139"/>
                  </a:ext>
                </a:extLst>
              </a:tr>
            </a:tbl>
          </a:graphicData>
        </a:graphic>
      </p:graphicFrame>
      <p:pic>
        <p:nvPicPr>
          <p:cNvPr id="11" name="4 Imagen" descr="LOGO Observatorio Residuos completo.jpg">
            <a:extLst>
              <a:ext uri="{FF2B5EF4-FFF2-40B4-BE49-F238E27FC236}">
                <a16:creationId xmlns:a16="http://schemas.microsoft.com/office/drawing/2014/main" id="{C760008F-4D78-4C11-C6C9-6C4DF666C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0" y="9383506"/>
            <a:ext cx="2057453" cy="77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587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a libre 28">
            <a:extLst>
              <a:ext uri="{FF2B5EF4-FFF2-40B4-BE49-F238E27FC236}">
                <a16:creationId xmlns:a16="http://schemas.microsoft.com/office/drawing/2014/main" id="{181ECB8A-C702-4A9C-BCF7-E84D068AB5EA}"/>
              </a:ext>
            </a:extLst>
          </p:cNvPr>
          <p:cNvSpPr/>
          <p:nvPr/>
        </p:nvSpPr>
        <p:spPr>
          <a:xfrm>
            <a:off x="4130802" y="1978627"/>
            <a:ext cx="3966144" cy="3924611"/>
          </a:xfrm>
          <a:custGeom>
            <a:avLst/>
            <a:gdLst>
              <a:gd name="connsiteX0" fmla="*/ 0 w 1759712"/>
              <a:gd name="connsiteY0" fmla="*/ 1759712 h 1759712"/>
              <a:gd name="connsiteX1" fmla="*/ 1759712 w 1759712"/>
              <a:gd name="connsiteY1" fmla="*/ 0 h 1759712"/>
              <a:gd name="connsiteX2" fmla="*/ 1759712 w 1759712"/>
              <a:gd name="connsiteY2" fmla="*/ 1759712 h 1759712"/>
              <a:gd name="connsiteX3" fmla="*/ 0 w 1759712"/>
              <a:gd name="connsiteY3" fmla="*/ 1759712 h 175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9712" h="1759712">
                <a:moveTo>
                  <a:pt x="0" y="1759712"/>
                </a:moveTo>
                <a:cubicBezTo>
                  <a:pt x="0" y="787850"/>
                  <a:pt x="787850" y="0"/>
                  <a:pt x="1759712" y="0"/>
                </a:cubicBezTo>
                <a:lnTo>
                  <a:pt x="1759712" y="1759712"/>
                </a:lnTo>
                <a:lnTo>
                  <a:pt x="0" y="1759712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0460" tIns="890460" rIns="117348" bIns="117348" numCol="1" spcCol="1270" anchor="ctr" anchorCtr="0">
            <a:no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7334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3200" b="1" u="sng" kern="1200" dirty="0">
                <a:solidFill>
                  <a:schemeClr val="tx1"/>
                </a:solidFill>
              </a:rPr>
              <a:t>ECONÓMICOS</a:t>
            </a:r>
            <a:r>
              <a:rPr lang="es-ES" sz="1650" b="1" u="sng" kern="1200" dirty="0">
                <a:solidFill>
                  <a:schemeClr val="tx1"/>
                </a:solidFill>
              </a:rPr>
              <a:t> </a:t>
            </a:r>
            <a:r>
              <a:rPr lang="es-ES" sz="2000" kern="1200" dirty="0">
                <a:solidFill>
                  <a:schemeClr val="tx1"/>
                </a:solidFill>
              </a:rPr>
              <a:t>(incentivadores y </a:t>
            </a:r>
            <a:r>
              <a:rPr lang="es-ES" sz="2000" kern="1200" dirty="0" err="1">
                <a:solidFill>
                  <a:schemeClr val="tx1"/>
                </a:solidFill>
              </a:rPr>
              <a:t>desincentivadores</a:t>
            </a:r>
            <a:r>
              <a:rPr lang="es-ES" sz="2000" kern="1200" dirty="0">
                <a:solidFill>
                  <a:schemeClr val="tx1"/>
                </a:solidFill>
              </a:rPr>
              <a:t> de determinados comportamientos y actuaciones)</a:t>
            </a:r>
          </a:p>
        </p:txBody>
      </p:sp>
      <p:sp>
        <p:nvSpPr>
          <p:cNvPr id="28" name="Forma libre 29">
            <a:extLst>
              <a:ext uri="{FF2B5EF4-FFF2-40B4-BE49-F238E27FC236}">
                <a16:creationId xmlns:a16="http://schemas.microsoft.com/office/drawing/2014/main" id="{F2C45999-D9F3-43D7-9349-BCDF1BA6859A}"/>
              </a:ext>
            </a:extLst>
          </p:cNvPr>
          <p:cNvSpPr/>
          <p:nvPr/>
        </p:nvSpPr>
        <p:spPr>
          <a:xfrm>
            <a:off x="8218866" y="1978627"/>
            <a:ext cx="3966144" cy="3924612"/>
          </a:xfrm>
          <a:custGeom>
            <a:avLst/>
            <a:gdLst>
              <a:gd name="connsiteX0" fmla="*/ 0 w 1759712"/>
              <a:gd name="connsiteY0" fmla="*/ 1759712 h 1759712"/>
              <a:gd name="connsiteX1" fmla="*/ 1759712 w 1759712"/>
              <a:gd name="connsiteY1" fmla="*/ 0 h 1759712"/>
              <a:gd name="connsiteX2" fmla="*/ 1759712 w 1759712"/>
              <a:gd name="connsiteY2" fmla="*/ 1759712 h 1759712"/>
              <a:gd name="connsiteX3" fmla="*/ 0 w 1759712"/>
              <a:gd name="connsiteY3" fmla="*/ 1759712 h 175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9712" h="1759712">
                <a:moveTo>
                  <a:pt x="0" y="0"/>
                </a:moveTo>
                <a:cubicBezTo>
                  <a:pt x="971862" y="0"/>
                  <a:pt x="1759712" y="787850"/>
                  <a:pt x="1759712" y="1759712"/>
                </a:cubicBezTo>
                <a:lnTo>
                  <a:pt x="0" y="1759712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50000"/>
            </a:srgbClr>
          </a:solidFill>
          <a:ln w="12700">
            <a:noFill/>
            <a:prstDash val="sysDash"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7348" tIns="890460" rIns="890460" bIns="117348" numCol="1" spcCol="1270" anchor="ctr" anchorCtr="0">
            <a:no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7334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3200" b="1" u="sng" kern="1200" dirty="0">
                <a:solidFill>
                  <a:schemeClr val="tx1"/>
                </a:solidFill>
              </a:rPr>
              <a:t>NORMATIVOS Y COERCITIVOS </a:t>
            </a:r>
            <a:r>
              <a:rPr lang="es-ES" sz="2000" kern="1200" dirty="0">
                <a:solidFill>
                  <a:schemeClr val="tx1"/>
                </a:solidFill>
              </a:rPr>
              <a:t>(obligan o prohíben determinados comportamientos y actuaciones)</a:t>
            </a:r>
          </a:p>
        </p:txBody>
      </p:sp>
      <p:sp>
        <p:nvSpPr>
          <p:cNvPr id="29" name="Forma libre 30">
            <a:extLst>
              <a:ext uri="{FF2B5EF4-FFF2-40B4-BE49-F238E27FC236}">
                <a16:creationId xmlns:a16="http://schemas.microsoft.com/office/drawing/2014/main" id="{7A5E1EE7-D4D7-4B57-A907-E221D02D3D4C}"/>
              </a:ext>
            </a:extLst>
          </p:cNvPr>
          <p:cNvSpPr/>
          <p:nvPr/>
        </p:nvSpPr>
        <p:spPr>
          <a:xfrm>
            <a:off x="8218865" y="6025157"/>
            <a:ext cx="3966143" cy="3619812"/>
          </a:xfrm>
          <a:custGeom>
            <a:avLst/>
            <a:gdLst>
              <a:gd name="connsiteX0" fmla="*/ 0 w 1759712"/>
              <a:gd name="connsiteY0" fmla="*/ 1759712 h 1759712"/>
              <a:gd name="connsiteX1" fmla="*/ 1759712 w 1759712"/>
              <a:gd name="connsiteY1" fmla="*/ 0 h 1759712"/>
              <a:gd name="connsiteX2" fmla="*/ 1759712 w 1759712"/>
              <a:gd name="connsiteY2" fmla="*/ 1759712 h 1759712"/>
              <a:gd name="connsiteX3" fmla="*/ 0 w 1759712"/>
              <a:gd name="connsiteY3" fmla="*/ 1759712 h 175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9712" h="1759712">
                <a:moveTo>
                  <a:pt x="1759712" y="0"/>
                </a:moveTo>
                <a:cubicBezTo>
                  <a:pt x="1759712" y="971862"/>
                  <a:pt x="971862" y="1759712"/>
                  <a:pt x="0" y="1759712"/>
                </a:cubicBezTo>
                <a:lnTo>
                  <a:pt x="0" y="0"/>
                </a:lnTo>
                <a:lnTo>
                  <a:pt x="1759712" y="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7348" tIns="117350" rIns="890460" bIns="890460" numCol="1" spcCol="1270" anchor="ctr" anchorCtr="0">
            <a:no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7334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3200" b="1" u="sng" kern="1200" dirty="0">
                <a:solidFill>
                  <a:schemeClr val="tx1"/>
                </a:solidFill>
              </a:rPr>
              <a:t>SOCIALES</a:t>
            </a:r>
            <a:r>
              <a:rPr lang="es-ES" sz="1650" b="1" kern="1200" dirty="0">
                <a:solidFill>
                  <a:schemeClr val="tx1"/>
                </a:solidFill>
              </a:rPr>
              <a:t> </a:t>
            </a:r>
            <a:r>
              <a:rPr lang="es-ES" sz="2000" kern="1200" dirty="0">
                <a:solidFill>
                  <a:schemeClr val="tx1"/>
                </a:solidFill>
              </a:rPr>
              <a:t>(informan, interactúan, comunican, implican a las partes interesadas</a:t>
            </a:r>
            <a:r>
              <a:rPr lang="es-ES" sz="1650" kern="12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0" name="Forma libre 32">
            <a:extLst>
              <a:ext uri="{FF2B5EF4-FFF2-40B4-BE49-F238E27FC236}">
                <a16:creationId xmlns:a16="http://schemas.microsoft.com/office/drawing/2014/main" id="{E1A07D7C-1F9B-4AFD-B7E0-5512F2EF5AA3}"/>
              </a:ext>
            </a:extLst>
          </p:cNvPr>
          <p:cNvSpPr/>
          <p:nvPr/>
        </p:nvSpPr>
        <p:spPr>
          <a:xfrm>
            <a:off x="4130802" y="6025159"/>
            <a:ext cx="3966143" cy="3619812"/>
          </a:xfrm>
          <a:custGeom>
            <a:avLst/>
            <a:gdLst>
              <a:gd name="connsiteX0" fmla="*/ 0 w 1759712"/>
              <a:gd name="connsiteY0" fmla="*/ 1759712 h 1759712"/>
              <a:gd name="connsiteX1" fmla="*/ 1759712 w 1759712"/>
              <a:gd name="connsiteY1" fmla="*/ 0 h 1759712"/>
              <a:gd name="connsiteX2" fmla="*/ 1759712 w 1759712"/>
              <a:gd name="connsiteY2" fmla="*/ 1759712 h 1759712"/>
              <a:gd name="connsiteX3" fmla="*/ 0 w 1759712"/>
              <a:gd name="connsiteY3" fmla="*/ 1759712 h 175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9712" h="1759712">
                <a:moveTo>
                  <a:pt x="1759712" y="1759712"/>
                </a:moveTo>
                <a:cubicBezTo>
                  <a:pt x="787850" y="1759712"/>
                  <a:pt x="0" y="971862"/>
                  <a:pt x="0" y="0"/>
                </a:cubicBezTo>
                <a:lnTo>
                  <a:pt x="1759712" y="0"/>
                </a:lnTo>
                <a:lnTo>
                  <a:pt x="1759712" y="175971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0460" tIns="117348" rIns="117347" bIns="890460" numCol="1" spcCol="1270" anchor="ctr" anchorCtr="0">
            <a:no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7334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3200" b="1" u="sng" kern="1200" dirty="0">
                <a:solidFill>
                  <a:schemeClr val="tx1"/>
                </a:solidFill>
              </a:rPr>
              <a:t>CONOCIMIENTO</a:t>
            </a:r>
            <a:r>
              <a:rPr lang="es-ES" sz="1650" b="1" u="sng" kern="1200" dirty="0">
                <a:solidFill>
                  <a:schemeClr val="tx1"/>
                </a:solidFill>
              </a:rPr>
              <a:t> </a:t>
            </a:r>
            <a:r>
              <a:rPr lang="es-ES" sz="2000" kern="1200" dirty="0">
                <a:solidFill>
                  <a:schemeClr val="tx1"/>
                </a:solidFill>
              </a:rPr>
              <a:t>(proveen datos útiles y necesarios para informar y orientar las tomas de decisiones)</a:t>
            </a:r>
          </a:p>
        </p:txBody>
      </p:sp>
      <p:sp>
        <p:nvSpPr>
          <p:cNvPr id="31" name="Flecha circular 46">
            <a:extLst>
              <a:ext uri="{FF2B5EF4-FFF2-40B4-BE49-F238E27FC236}">
                <a16:creationId xmlns:a16="http://schemas.microsoft.com/office/drawing/2014/main" id="{15BE3FFF-D6F6-41F5-B91E-C3FD18040547}"/>
              </a:ext>
            </a:extLst>
          </p:cNvPr>
          <p:cNvSpPr/>
          <p:nvPr/>
        </p:nvSpPr>
        <p:spPr>
          <a:xfrm>
            <a:off x="9012794" y="5289467"/>
            <a:ext cx="911352" cy="792480"/>
          </a:xfrm>
          <a:prstGeom prst="circularArrow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Flecha circular 48">
            <a:extLst>
              <a:ext uri="{FF2B5EF4-FFF2-40B4-BE49-F238E27FC236}">
                <a16:creationId xmlns:a16="http://schemas.microsoft.com/office/drawing/2014/main" id="{F65726D8-2DD1-4B74-804D-2BB14632682E}"/>
              </a:ext>
            </a:extLst>
          </p:cNvPr>
          <p:cNvSpPr/>
          <p:nvPr/>
        </p:nvSpPr>
        <p:spPr>
          <a:xfrm rot="10800000">
            <a:off x="9012794" y="5594267"/>
            <a:ext cx="911352" cy="792480"/>
          </a:xfrm>
          <a:prstGeom prst="circularArrow">
            <a:avLst/>
          </a:prstGeom>
          <a:noFill/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Rectángulo redondeado 50">
            <a:extLst>
              <a:ext uri="{FF2B5EF4-FFF2-40B4-BE49-F238E27FC236}">
                <a16:creationId xmlns:a16="http://schemas.microsoft.com/office/drawing/2014/main" id="{458746A6-AE45-4DF9-B761-1FF4E39F5B81}"/>
              </a:ext>
            </a:extLst>
          </p:cNvPr>
          <p:cNvSpPr/>
          <p:nvPr/>
        </p:nvSpPr>
        <p:spPr>
          <a:xfrm>
            <a:off x="11707123" y="2393579"/>
            <a:ext cx="3592916" cy="10988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buFont typeface="Arial" panose="020B0604020202020204" pitchFamily="34" charset="0"/>
              <a:buChar char="•"/>
            </a:pPr>
            <a:r>
              <a:rPr lang="es-ES_tradnl" sz="2400" dirty="0">
                <a:solidFill>
                  <a:schemeClr val="tx1"/>
                </a:solidFill>
              </a:rPr>
              <a:t>Normas/ ordenanzas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ES_tradnl" sz="2400" dirty="0">
                <a:solidFill>
                  <a:schemeClr val="tx1"/>
                </a:solidFill>
              </a:rPr>
              <a:t>Inspección/ vigilancia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34" name="Rectángulo redondeado 91">
            <a:extLst>
              <a:ext uri="{FF2B5EF4-FFF2-40B4-BE49-F238E27FC236}">
                <a16:creationId xmlns:a16="http://schemas.microsoft.com/office/drawing/2014/main" id="{04108BB5-D593-43BC-A891-2FA796DF3BAA}"/>
              </a:ext>
            </a:extLst>
          </p:cNvPr>
          <p:cNvSpPr/>
          <p:nvPr/>
        </p:nvSpPr>
        <p:spPr>
          <a:xfrm>
            <a:off x="209663" y="1744248"/>
            <a:ext cx="4354021" cy="25948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/>
                </a:solidFill>
              </a:rPr>
              <a:t>Contratación y Compra Pública Verde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/>
                </a:solidFill>
              </a:rPr>
              <a:t>Tasas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/>
                </a:solidFill>
              </a:rPr>
              <a:t>Pago por generación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/>
                </a:solidFill>
              </a:rPr>
              <a:t>Beneficios fiscales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/>
                </a:solidFill>
              </a:rPr>
              <a:t>Multas y sanciones</a:t>
            </a:r>
          </a:p>
        </p:txBody>
      </p:sp>
      <p:sp>
        <p:nvSpPr>
          <p:cNvPr id="35" name="Rectángulo redondeado 92">
            <a:extLst>
              <a:ext uri="{FF2B5EF4-FFF2-40B4-BE49-F238E27FC236}">
                <a16:creationId xmlns:a16="http://schemas.microsoft.com/office/drawing/2014/main" id="{977A9B5B-F107-44E8-B3F9-A1D7A269E119}"/>
              </a:ext>
            </a:extLst>
          </p:cNvPr>
          <p:cNvSpPr/>
          <p:nvPr/>
        </p:nvSpPr>
        <p:spPr>
          <a:xfrm>
            <a:off x="274764" y="7211200"/>
            <a:ext cx="4228051" cy="28465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/>
                </a:solidFill>
              </a:rPr>
              <a:t>Observatorio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/>
                </a:solidFill>
              </a:rPr>
              <a:t>Seguimiento y evaluación/ retroalimentación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/>
                </a:solidFill>
              </a:rPr>
              <a:t>Buenas prácticas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/>
                </a:solidFill>
              </a:rPr>
              <a:t>Ensayos y pruebas piloto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ES" sz="2400" dirty="0" err="1">
                <a:solidFill>
                  <a:schemeClr val="tx1"/>
                </a:solidFill>
              </a:rPr>
              <a:t>I+D+i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36" name="Rectángulo redondeado 93">
            <a:extLst>
              <a:ext uri="{FF2B5EF4-FFF2-40B4-BE49-F238E27FC236}">
                <a16:creationId xmlns:a16="http://schemas.microsoft.com/office/drawing/2014/main" id="{84258BF9-84DC-4E66-8930-535A10B289B2}"/>
              </a:ext>
            </a:extLst>
          </p:cNvPr>
          <p:cNvSpPr/>
          <p:nvPr/>
        </p:nvSpPr>
        <p:spPr>
          <a:xfrm>
            <a:off x="11928549" y="6765658"/>
            <a:ext cx="4457298" cy="24164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/>
                </a:solidFill>
              </a:rPr>
              <a:t>Campañas de información, concienciación, sensibilización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/>
                </a:solidFill>
              </a:rPr>
              <a:t>Actuaciones ejemplarizantes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/>
                </a:solidFill>
              </a:rPr>
              <a:t>Acuerdos voluntarios</a:t>
            </a:r>
          </a:p>
        </p:txBody>
      </p:sp>
      <p:sp>
        <p:nvSpPr>
          <p:cNvPr id="5" name="Text Box 24">
            <a:extLst>
              <a:ext uri="{FF2B5EF4-FFF2-40B4-BE49-F238E27FC236}">
                <a16:creationId xmlns:a16="http://schemas.microsoft.com/office/drawing/2014/main" id="{55AACA2F-DB4B-D6FD-2D21-6AB03935D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9355"/>
            <a:ext cx="13163550" cy="984885"/>
          </a:xfrm>
          <a:prstGeom prst="rect">
            <a:avLst/>
          </a:prstGeom>
          <a:solidFill>
            <a:srgbClr val="F5FBE9"/>
          </a:solidFill>
          <a:ln>
            <a:solidFill>
              <a:schemeClr val="bg1"/>
            </a:solidFill>
          </a:ln>
        </p:spPr>
        <p:txBody>
          <a:bodyPr wrap="square" lIns="0" tIns="0" rIns="0" bIns="0" anchor="b">
            <a:sp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Plan de prevención y gestión de residuos urbanos de Araba-Álava 2017-2030 </a:t>
            </a:r>
          </a:p>
          <a:p>
            <a:pPr>
              <a:spcBef>
                <a:spcPct val="0"/>
              </a:spcBef>
            </a:pPr>
            <a:r>
              <a:rPr lang="es-ES" sz="3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INSTRUMENTOS DE GESTION</a:t>
            </a:r>
          </a:p>
        </p:txBody>
      </p:sp>
      <p:pic>
        <p:nvPicPr>
          <p:cNvPr id="3" name="4 Imagen" descr="LOGO Observatorio Residuos completo.jpg">
            <a:extLst>
              <a:ext uri="{FF2B5EF4-FFF2-40B4-BE49-F238E27FC236}">
                <a16:creationId xmlns:a16="http://schemas.microsoft.com/office/drawing/2014/main" id="{72648601-8E87-AC17-80D3-B2629D75E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0" y="9383506"/>
            <a:ext cx="2057453" cy="77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419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A7CC5C98-3086-2A66-C24F-97D2F29312D4}"/>
              </a:ext>
            </a:extLst>
          </p:cNvPr>
          <p:cNvSpPr/>
          <p:nvPr/>
        </p:nvSpPr>
        <p:spPr>
          <a:xfrm>
            <a:off x="1266586" y="1387195"/>
            <a:ext cx="4187129" cy="1373466"/>
          </a:xfrm>
          <a:custGeom>
            <a:avLst/>
            <a:gdLst>
              <a:gd name="connsiteX0" fmla="*/ 0 w 1180191"/>
              <a:gd name="connsiteY0" fmla="*/ 59010 h 590095"/>
              <a:gd name="connsiteX1" fmla="*/ 59010 w 1180191"/>
              <a:gd name="connsiteY1" fmla="*/ 0 h 590095"/>
              <a:gd name="connsiteX2" fmla="*/ 1121182 w 1180191"/>
              <a:gd name="connsiteY2" fmla="*/ 0 h 590095"/>
              <a:gd name="connsiteX3" fmla="*/ 1180192 w 1180191"/>
              <a:gd name="connsiteY3" fmla="*/ 59010 h 590095"/>
              <a:gd name="connsiteX4" fmla="*/ 1180191 w 1180191"/>
              <a:gd name="connsiteY4" fmla="*/ 531086 h 590095"/>
              <a:gd name="connsiteX5" fmla="*/ 1121181 w 1180191"/>
              <a:gd name="connsiteY5" fmla="*/ 590096 h 590095"/>
              <a:gd name="connsiteX6" fmla="*/ 59010 w 1180191"/>
              <a:gd name="connsiteY6" fmla="*/ 590095 h 590095"/>
              <a:gd name="connsiteX7" fmla="*/ 0 w 1180191"/>
              <a:gd name="connsiteY7" fmla="*/ 531085 h 590095"/>
              <a:gd name="connsiteX8" fmla="*/ 0 w 1180191"/>
              <a:gd name="connsiteY8" fmla="*/ 59010 h 59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0191" h="590095">
                <a:moveTo>
                  <a:pt x="0" y="59010"/>
                </a:moveTo>
                <a:cubicBezTo>
                  <a:pt x="0" y="26420"/>
                  <a:pt x="26420" y="0"/>
                  <a:pt x="59010" y="0"/>
                </a:cubicBezTo>
                <a:lnTo>
                  <a:pt x="1121182" y="0"/>
                </a:lnTo>
                <a:cubicBezTo>
                  <a:pt x="1153772" y="0"/>
                  <a:pt x="1180192" y="26420"/>
                  <a:pt x="1180192" y="59010"/>
                </a:cubicBezTo>
                <a:cubicBezTo>
                  <a:pt x="1180192" y="216369"/>
                  <a:pt x="1180191" y="373727"/>
                  <a:pt x="1180191" y="531086"/>
                </a:cubicBezTo>
                <a:cubicBezTo>
                  <a:pt x="1180191" y="563676"/>
                  <a:pt x="1153771" y="590096"/>
                  <a:pt x="1121181" y="590096"/>
                </a:cubicBezTo>
                <a:lnTo>
                  <a:pt x="59010" y="590095"/>
                </a:lnTo>
                <a:cubicBezTo>
                  <a:pt x="26420" y="590095"/>
                  <a:pt x="0" y="563675"/>
                  <a:pt x="0" y="531085"/>
                </a:cubicBezTo>
                <a:lnTo>
                  <a:pt x="0" y="59010"/>
                </a:lnTo>
                <a:close/>
              </a:path>
            </a:pathLst>
          </a:custGeom>
          <a:solidFill>
            <a:srgbClr val="C0504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65930" tIns="52595" rIns="65930" bIns="52595" numCol="1" spcCol="1270" anchor="ctr" anchorCtr="0">
            <a:no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Gobernanza y medidas estratégicas</a:t>
            </a:r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7935619B-C2AF-34BD-5FCA-B33AAA2522D1}"/>
              </a:ext>
            </a:extLst>
          </p:cNvPr>
          <p:cNvSpPr/>
          <p:nvPr/>
        </p:nvSpPr>
        <p:spPr>
          <a:xfrm>
            <a:off x="714459" y="2847470"/>
            <a:ext cx="5681461" cy="885143"/>
          </a:xfrm>
          <a:custGeom>
            <a:avLst/>
            <a:gdLst>
              <a:gd name="connsiteX0" fmla="*/ 0 w 944153"/>
              <a:gd name="connsiteY0" fmla="*/ 59010 h 590095"/>
              <a:gd name="connsiteX1" fmla="*/ 59010 w 944153"/>
              <a:gd name="connsiteY1" fmla="*/ 0 h 590095"/>
              <a:gd name="connsiteX2" fmla="*/ 885144 w 944153"/>
              <a:gd name="connsiteY2" fmla="*/ 0 h 590095"/>
              <a:gd name="connsiteX3" fmla="*/ 944154 w 944153"/>
              <a:gd name="connsiteY3" fmla="*/ 59010 h 590095"/>
              <a:gd name="connsiteX4" fmla="*/ 944153 w 944153"/>
              <a:gd name="connsiteY4" fmla="*/ 531086 h 590095"/>
              <a:gd name="connsiteX5" fmla="*/ 885143 w 944153"/>
              <a:gd name="connsiteY5" fmla="*/ 590096 h 590095"/>
              <a:gd name="connsiteX6" fmla="*/ 59010 w 944153"/>
              <a:gd name="connsiteY6" fmla="*/ 590095 h 590095"/>
              <a:gd name="connsiteX7" fmla="*/ 0 w 944153"/>
              <a:gd name="connsiteY7" fmla="*/ 531085 h 590095"/>
              <a:gd name="connsiteX8" fmla="*/ 0 w 944153"/>
              <a:gd name="connsiteY8" fmla="*/ 59010 h 59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4153" h="590095">
                <a:moveTo>
                  <a:pt x="0" y="59010"/>
                </a:moveTo>
                <a:cubicBezTo>
                  <a:pt x="0" y="26420"/>
                  <a:pt x="26420" y="0"/>
                  <a:pt x="59010" y="0"/>
                </a:cubicBezTo>
                <a:lnTo>
                  <a:pt x="885144" y="0"/>
                </a:lnTo>
                <a:cubicBezTo>
                  <a:pt x="917734" y="0"/>
                  <a:pt x="944154" y="26420"/>
                  <a:pt x="944154" y="59010"/>
                </a:cubicBezTo>
                <a:cubicBezTo>
                  <a:pt x="944154" y="216369"/>
                  <a:pt x="944153" y="373727"/>
                  <a:pt x="944153" y="531086"/>
                </a:cubicBezTo>
                <a:cubicBezTo>
                  <a:pt x="944153" y="563676"/>
                  <a:pt x="917733" y="590096"/>
                  <a:pt x="885143" y="590096"/>
                </a:cubicBezTo>
                <a:lnTo>
                  <a:pt x="59010" y="590095"/>
                </a:lnTo>
                <a:cubicBezTo>
                  <a:pt x="26420" y="590095"/>
                  <a:pt x="0" y="563675"/>
                  <a:pt x="0" y="531085"/>
                </a:cubicBezTo>
                <a:lnTo>
                  <a:pt x="0" y="5901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 w="25400" cap="flat" cmpd="sng" algn="ctr"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65930" tIns="52595" rIns="65930" bIns="52595" numCol="1" spcCol="1270" anchor="ctr" anchorCtr="0">
            <a:no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solidFill>
                  <a:prstClr val="black"/>
                </a:solidFill>
                <a:latin typeface="Calibri"/>
              </a:rPr>
              <a:t>C</a:t>
            </a:r>
            <a:r>
              <a:rPr kumimoji="0" lang="es-ES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olaboración</a:t>
            </a:r>
            <a:r>
              <a:rPr kumimoji="0" lang="es-E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 coordinación interinstitucional</a:t>
            </a:r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C50216C4-23DD-7FB3-EA8B-CA83CD6609AB}"/>
              </a:ext>
            </a:extLst>
          </p:cNvPr>
          <p:cNvSpPr/>
          <p:nvPr/>
        </p:nvSpPr>
        <p:spPr>
          <a:xfrm>
            <a:off x="714461" y="3883346"/>
            <a:ext cx="5681462" cy="1095039"/>
          </a:xfrm>
          <a:custGeom>
            <a:avLst/>
            <a:gdLst>
              <a:gd name="connsiteX0" fmla="*/ 0 w 944153"/>
              <a:gd name="connsiteY0" fmla="*/ 59010 h 590095"/>
              <a:gd name="connsiteX1" fmla="*/ 59010 w 944153"/>
              <a:gd name="connsiteY1" fmla="*/ 0 h 590095"/>
              <a:gd name="connsiteX2" fmla="*/ 885144 w 944153"/>
              <a:gd name="connsiteY2" fmla="*/ 0 h 590095"/>
              <a:gd name="connsiteX3" fmla="*/ 944154 w 944153"/>
              <a:gd name="connsiteY3" fmla="*/ 59010 h 590095"/>
              <a:gd name="connsiteX4" fmla="*/ 944153 w 944153"/>
              <a:gd name="connsiteY4" fmla="*/ 531086 h 590095"/>
              <a:gd name="connsiteX5" fmla="*/ 885143 w 944153"/>
              <a:gd name="connsiteY5" fmla="*/ 590096 h 590095"/>
              <a:gd name="connsiteX6" fmla="*/ 59010 w 944153"/>
              <a:gd name="connsiteY6" fmla="*/ 590095 h 590095"/>
              <a:gd name="connsiteX7" fmla="*/ 0 w 944153"/>
              <a:gd name="connsiteY7" fmla="*/ 531085 h 590095"/>
              <a:gd name="connsiteX8" fmla="*/ 0 w 944153"/>
              <a:gd name="connsiteY8" fmla="*/ 59010 h 59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4153" h="590095">
                <a:moveTo>
                  <a:pt x="0" y="59010"/>
                </a:moveTo>
                <a:cubicBezTo>
                  <a:pt x="0" y="26420"/>
                  <a:pt x="26420" y="0"/>
                  <a:pt x="59010" y="0"/>
                </a:cubicBezTo>
                <a:lnTo>
                  <a:pt x="885144" y="0"/>
                </a:lnTo>
                <a:cubicBezTo>
                  <a:pt x="917734" y="0"/>
                  <a:pt x="944154" y="26420"/>
                  <a:pt x="944154" y="59010"/>
                </a:cubicBezTo>
                <a:cubicBezTo>
                  <a:pt x="944154" y="216369"/>
                  <a:pt x="944153" y="373727"/>
                  <a:pt x="944153" y="531086"/>
                </a:cubicBezTo>
                <a:cubicBezTo>
                  <a:pt x="944153" y="563676"/>
                  <a:pt x="917733" y="590096"/>
                  <a:pt x="885143" y="590096"/>
                </a:cubicBezTo>
                <a:lnTo>
                  <a:pt x="59010" y="590095"/>
                </a:lnTo>
                <a:cubicBezTo>
                  <a:pt x="26420" y="590095"/>
                  <a:pt x="0" y="563675"/>
                  <a:pt x="0" y="531085"/>
                </a:cubicBezTo>
                <a:lnTo>
                  <a:pt x="0" y="5901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 w="25400" cap="flat" cmpd="sng" algn="ctr">
            <a:solidFill>
              <a:srgbClr val="C0504D">
                <a:hueOff val="390127"/>
                <a:satOff val="-487"/>
                <a:lumOff val="114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65930" tIns="52595" rIns="65930" bIns="52595" numCol="1" spcCol="1270" anchor="ctr" anchorCtr="0">
            <a:no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Instrumentos</a:t>
            </a:r>
            <a:r>
              <a:rPr kumimoji="0" lang="es-E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económico-financieros y fiscalidad</a:t>
            </a:r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5C29AB24-9D0F-7E16-BAA4-478F91A278A1}"/>
              </a:ext>
            </a:extLst>
          </p:cNvPr>
          <p:cNvSpPr/>
          <p:nvPr/>
        </p:nvSpPr>
        <p:spPr>
          <a:xfrm>
            <a:off x="714460" y="5039595"/>
            <a:ext cx="5636626" cy="1327712"/>
          </a:xfrm>
          <a:custGeom>
            <a:avLst/>
            <a:gdLst>
              <a:gd name="connsiteX0" fmla="*/ 0 w 944153"/>
              <a:gd name="connsiteY0" fmla="*/ 59010 h 590095"/>
              <a:gd name="connsiteX1" fmla="*/ 59010 w 944153"/>
              <a:gd name="connsiteY1" fmla="*/ 0 h 590095"/>
              <a:gd name="connsiteX2" fmla="*/ 885144 w 944153"/>
              <a:gd name="connsiteY2" fmla="*/ 0 h 590095"/>
              <a:gd name="connsiteX3" fmla="*/ 944154 w 944153"/>
              <a:gd name="connsiteY3" fmla="*/ 59010 h 590095"/>
              <a:gd name="connsiteX4" fmla="*/ 944153 w 944153"/>
              <a:gd name="connsiteY4" fmla="*/ 531086 h 590095"/>
              <a:gd name="connsiteX5" fmla="*/ 885143 w 944153"/>
              <a:gd name="connsiteY5" fmla="*/ 590096 h 590095"/>
              <a:gd name="connsiteX6" fmla="*/ 59010 w 944153"/>
              <a:gd name="connsiteY6" fmla="*/ 590095 h 590095"/>
              <a:gd name="connsiteX7" fmla="*/ 0 w 944153"/>
              <a:gd name="connsiteY7" fmla="*/ 531085 h 590095"/>
              <a:gd name="connsiteX8" fmla="*/ 0 w 944153"/>
              <a:gd name="connsiteY8" fmla="*/ 59010 h 59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4153" h="590095">
                <a:moveTo>
                  <a:pt x="0" y="59010"/>
                </a:moveTo>
                <a:cubicBezTo>
                  <a:pt x="0" y="26420"/>
                  <a:pt x="26420" y="0"/>
                  <a:pt x="59010" y="0"/>
                </a:cubicBezTo>
                <a:lnTo>
                  <a:pt x="885144" y="0"/>
                </a:lnTo>
                <a:cubicBezTo>
                  <a:pt x="917734" y="0"/>
                  <a:pt x="944154" y="26420"/>
                  <a:pt x="944154" y="59010"/>
                </a:cubicBezTo>
                <a:cubicBezTo>
                  <a:pt x="944154" y="216369"/>
                  <a:pt x="944153" y="373727"/>
                  <a:pt x="944153" y="531086"/>
                </a:cubicBezTo>
                <a:cubicBezTo>
                  <a:pt x="944153" y="563676"/>
                  <a:pt x="917733" y="590096"/>
                  <a:pt x="885143" y="590096"/>
                </a:cubicBezTo>
                <a:lnTo>
                  <a:pt x="59010" y="590095"/>
                </a:lnTo>
                <a:cubicBezTo>
                  <a:pt x="26420" y="590095"/>
                  <a:pt x="0" y="563675"/>
                  <a:pt x="0" y="531085"/>
                </a:cubicBezTo>
                <a:lnTo>
                  <a:pt x="0" y="5901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 w="25400" cap="flat" cmpd="sng" algn="ctr">
            <a:solidFill>
              <a:srgbClr val="C0504D">
                <a:hueOff val="780253"/>
                <a:satOff val="-973"/>
                <a:lumOff val="229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65930" tIns="52595" rIns="65930" bIns="52595" numCol="1" spcCol="1270" anchor="ctr" anchorCtr="0">
            <a:no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Instrumentos de </a:t>
            </a:r>
            <a:r>
              <a:rPr kumimoji="0" lang="es-E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información y conocimiento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para apoyo a la gestión y toma de decisiones</a:t>
            </a:r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5684742C-D1C5-3B39-D0F3-EEE09F14F181}"/>
              </a:ext>
            </a:extLst>
          </p:cNvPr>
          <p:cNvSpPr/>
          <p:nvPr/>
        </p:nvSpPr>
        <p:spPr>
          <a:xfrm>
            <a:off x="714461" y="6438027"/>
            <a:ext cx="5636626" cy="1327712"/>
          </a:xfrm>
          <a:custGeom>
            <a:avLst/>
            <a:gdLst>
              <a:gd name="connsiteX0" fmla="*/ 0 w 944153"/>
              <a:gd name="connsiteY0" fmla="*/ 59010 h 590095"/>
              <a:gd name="connsiteX1" fmla="*/ 59010 w 944153"/>
              <a:gd name="connsiteY1" fmla="*/ 0 h 590095"/>
              <a:gd name="connsiteX2" fmla="*/ 885144 w 944153"/>
              <a:gd name="connsiteY2" fmla="*/ 0 h 590095"/>
              <a:gd name="connsiteX3" fmla="*/ 944154 w 944153"/>
              <a:gd name="connsiteY3" fmla="*/ 59010 h 590095"/>
              <a:gd name="connsiteX4" fmla="*/ 944153 w 944153"/>
              <a:gd name="connsiteY4" fmla="*/ 531086 h 590095"/>
              <a:gd name="connsiteX5" fmla="*/ 885143 w 944153"/>
              <a:gd name="connsiteY5" fmla="*/ 590096 h 590095"/>
              <a:gd name="connsiteX6" fmla="*/ 59010 w 944153"/>
              <a:gd name="connsiteY6" fmla="*/ 590095 h 590095"/>
              <a:gd name="connsiteX7" fmla="*/ 0 w 944153"/>
              <a:gd name="connsiteY7" fmla="*/ 531085 h 590095"/>
              <a:gd name="connsiteX8" fmla="*/ 0 w 944153"/>
              <a:gd name="connsiteY8" fmla="*/ 59010 h 59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4153" h="590095">
                <a:moveTo>
                  <a:pt x="0" y="59010"/>
                </a:moveTo>
                <a:cubicBezTo>
                  <a:pt x="0" y="26420"/>
                  <a:pt x="26420" y="0"/>
                  <a:pt x="59010" y="0"/>
                </a:cubicBezTo>
                <a:lnTo>
                  <a:pt x="885144" y="0"/>
                </a:lnTo>
                <a:cubicBezTo>
                  <a:pt x="917734" y="0"/>
                  <a:pt x="944154" y="26420"/>
                  <a:pt x="944154" y="59010"/>
                </a:cubicBezTo>
                <a:cubicBezTo>
                  <a:pt x="944154" y="216369"/>
                  <a:pt x="944153" y="373727"/>
                  <a:pt x="944153" y="531086"/>
                </a:cubicBezTo>
                <a:cubicBezTo>
                  <a:pt x="944153" y="563676"/>
                  <a:pt x="917733" y="590096"/>
                  <a:pt x="885143" y="590096"/>
                </a:cubicBezTo>
                <a:lnTo>
                  <a:pt x="59010" y="590095"/>
                </a:lnTo>
                <a:cubicBezTo>
                  <a:pt x="26420" y="590095"/>
                  <a:pt x="0" y="563675"/>
                  <a:pt x="0" y="531085"/>
                </a:cubicBezTo>
                <a:lnTo>
                  <a:pt x="0" y="5901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 w="25400" cap="flat" cmpd="sng" algn="ctr">
            <a:solidFill>
              <a:srgbClr val="C0504D">
                <a:hueOff val="1170380"/>
                <a:satOff val="-1460"/>
                <a:lumOff val="343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65930" tIns="52595" rIns="65930" bIns="52595" numCol="1" spcCol="1270" anchor="ctr" anchorCtr="0">
            <a:no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Instrumentos de </a:t>
            </a:r>
            <a:r>
              <a:rPr kumimoji="0" lang="es-E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información, formación, concienciación y sensibilización</a:t>
            </a:r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FDDC7D49-A4D3-6E82-C9B9-32E0E3948FFD}"/>
              </a:ext>
            </a:extLst>
          </p:cNvPr>
          <p:cNvSpPr/>
          <p:nvPr/>
        </p:nvSpPr>
        <p:spPr>
          <a:xfrm>
            <a:off x="714459" y="7959574"/>
            <a:ext cx="5636626" cy="940231"/>
          </a:xfrm>
          <a:custGeom>
            <a:avLst/>
            <a:gdLst>
              <a:gd name="connsiteX0" fmla="*/ 0 w 944153"/>
              <a:gd name="connsiteY0" fmla="*/ 59010 h 590095"/>
              <a:gd name="connsiteX1" fmla="*/ 59010 w 944153"/>
              <a:gd name="connsiteY1" fmla="*/ 0 h 590095"/>
              <a:gd name="connsiteX2" fmla="*/ 885144 w 944153"/>
              <a:gd name="connsiteY2" fmla="*/ 0 h 590095"/>
              <a:gd name="connsiteX3" fmla="*/ 944154 w 944153"/>
              <a:gd name="connsiteY3" fmla="*/ 59010 h 590095"/>
              <a:gd name="connsiteX4" fmla="*/ 944153 w 944153"/>
              <a:gd name="connsiteY4" fmla="*/ 531086 h 590095"/>
              <a:gd name="connsiteX5" fmla="*/ 885143 w 944153"/>
              <a:gd name="connsiteY5" fmla="*/ 590096 h 590095"/>
              <a:gd name="connsiteX6" fmla="*/ 59010 w 944153"/>
              <a:gd name="connsiteY6" fmla="*/ 590095 h 590095"/>
              <a:gd name="connsiteX7" fmla="*/ 0 w 944153"/>
              <a:gd name="connsiteY7" fmla="*/ 531085 h 590095"/>
              <a:gd name="connsiteX8" fmla="*/ 0 w 944153"/>
              <a:gd name="connsiteY8" fmla="*/ 59010 h 59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4153" h="590095">
                <a:moveTo>
                  <a:pt x="0" y="59010"/>
                </a:moveTo>
                <a:cubicBezTo>
                  <a:pt x="0" y="26420"/>
                  <a:pt x="26420" y="0"/>
                  <a:pt x="59010" y="0"/>
                </a:cubicBezTo>
                <a:lnTo>
                  <a:pt x="885144" y="0"/>
                </a:lnTo>
                <a:cubicBezTo>
                  <a:pt x="917734" y="0"/>
                  <a:pt x="944154" y="26420"/>
                  <a:pt x="944154" y="59010"/>
                </a:cubicBezTo>
                <a:cubicBezTo>
                  <a:pt x="944154" y="216369"/>
                  <a:pt x="944153" y="373727"/>
                  <a:pt x="944153" y="531086"/>
                </a:cubicBezTo>
                <a:cubicBezTo>
                  <a:pt x="944153" y="563676"/>
                  <a:pt x="917733" y="590096"/>
                  <a:pt x="885143" y="590096"/>
                </a:cubicBezTo>
                <a:lnTo>
                  <a:pt x="59010" y="590095"/>
                </a:lnTo>
                <a:cubicBezTo>
                  <a:pt x="26420" y="590095"/>
                  <a:pt x="0" y="563675"/>
                  <a:pt x="0" y="531085"/>
                </a:cubicBezTo>
                <a:lnTo>
                  <a:pt x="0" y="5901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 w="25400" cap="flat" cmpd="sng" algn="ctr">
            <a:solidFill>
              <a:srgbClr val="C0504D">
                <a:hueOff val="1560506"/>
                <a:satOff val="-1946"/>
                <a:lumOff val="458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65930" tIns="52595" rIns="65930" bIns="52595" numCol="1" spcCol="1270" anchor="ctr" anchorCtr="0">
            <a:no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es-E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jemplaridad, transparencia, acceso a la información, rendición de cuentas y participación</a:t>
            </a:r>
          </a:p>
        </p:txBody>
      </p: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C8D7F387-A98B-84A7-5C63-9E164CBD3928}"/>
              </a:ext>
            </a:extLst>
          </p:cNvPr>
          <p:cNvSpPr/>
          <p:nvPr/>
        </p:nvSpPr>
        <p:spPr>
          <a:xfrm>
            <a:off x="797397" y="9084902"/>
            <a:ext cx="5636626" cy="885143"/>
          </a:xfrm>
          <a:custGeom>
            <a:avLst/>
            <a:gdLst>
              <a:gd name="connsiteX0" fmla="*/ 0 w 944153"/>
              <a:gd name="connsiteY0" fmla="*/ 59010 h 590095"/>
              <a:gd name="connsiteX1" fmla="*/ 59010 w 944153"/>
              <a:gd name="connsiteY1" fmla="*/ 0 h 590095"/>
              <a:gd name="connsiteX2" fmla="*/ 885144 w 944153"/>
              <a:gd name="connsiteY2" fmla="*/ 0 h 590095"/>
              <a:gd name="connsiteX3" fmla="*/ 944154 w 944153"/>
              <a:gd name="connsiteY3" fmla="*/ 59010 h 590095"/>
              <a:gd name="connsiteX4" fmla="*/ 944153 w 944153"/>
              <a:gd name="connsiteY4" fmla="*/ 531086 h 590095"/>
              <a:gd name="connsiteX5" fmla="*/ 885143 w 944153"/>
              <a:gd name="connsiteY5" fmla="*/ 590096 h 590095"/>
              <a:gd name="connsiteX6" fmla="*/ 59010 w 944153"/>
              <a:gd name="connsiteY6" fmla="*/ 590095 h 590095"/>
              <a:gd name="connsiteX7" fmla="*/ 0 w 944153"/>
              <a:gd name="connsiteY7" fmla="*/ 531085 h 590095"/>
              <a:gd name="connsiteX8" fmla="*/ 0 w 944153"/>
              <a:gd name="connsiteY8" fmla="*/ 59010 h 59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4153" h="590095">
                <a:moveTo>
                  <a:pt x="0" y="59010"/>
                </a:moveTo>
                <a:cubicBezTo>
                  <a:pt x="0" y="26420"/>
                  <a:pt x="26420" y="0"/>
                  <a:pt x="59010" y="0"/>
                </a:cubicBezTo>
                <a:lnTo>
                  <a:pt x="885144" y="0"/>
                </a:lnTo>
                <a:cubicBezTo>
                  <a:pt x="917734" y="0"/>
                  <a:pt x="944154" y="26420"/>
                  <a:pt x="944154" y="59010"/>
                </a:cubicBezTo>
                <a:cubicBezTo>
                  <a:pt x="944154" y="216369"/>
                  <a:pt x="944153" y="373727"/>
                  <a:pt x="944153" y="531086"/>
                </a:cubicBezTo>
                <a:cubicBezTo>
                  <a:pt x="944153" y="563676"/>
                  <a:pt x="917733" y="590096"/>
                  <a:pt x="885143" y="590096"/>
                </a:cubicBezTo>
                <a:lnTo>
                  <a:pt x="59010" y="590095"/>
                </a:lnTo>
                <a:cubicBezTo>
                  <a:pt x="26420" y="590095"/>
                  <a:pt x="0" y="563675"/>
                  <a:pt x="0" y="531085"/>
                </a:cubicBezTo>
                <a:lnTo>
                  <a:pt x="0" y="5901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 w="25400" cap="flat" cmpd="sng" algn="ctr">
            <a:solidFill>
              <a:srgbClr val="C0504D">
                <a:hueOff val="1950633"/>
                <a:satOff val="-2433"/>
                <a:lumOff val="572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65930" tIns="52595" rIns="65930" bIns="52595" numCol="1" spcCol="1270" anchor="ctr" anchorCtr="0">
            <a:no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s-ES" sz="2400" b="1" u="sng" dirty="0">
                <a:solidFill>
                  <a:prstClr val="black"/>
                </a:solidFill>
                <a:latin typeface="Calibri"/>
              </a:rPr>
              <a:t>S</a:t>
            </a:r>
            <a:r>
              <a:rPr kumimoji="0" lang="es-ES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ostenibilidad</a:t>
            </a:r>
            <a:r>
              <a:rPr kumimoji="0" lang="es-E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ambiental, social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 laboral (empleo verde)</a:t>
            </a:r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AA9E828A-37C7-4CBA-B8A4-804FB15F683E}"/>
              </a:ext>
            </a:extLst>
          </p:cNvPr>
          <p:cNvSpPr/>
          <p:nvPr/>
        </p:nvSpPr>
        <p:spPr>
          <a:xfrm>
            <a:off x="6548294" y="1329471"/>
            <a:ext cx="4343021" cy="1373466"/>
          </a:xfrm>
          <a:custGeom>
            <a:avLst/>
            <a:gdLst>
              <a:gd name="connsiteX0" fmla="*/ 0 w 1180191"/>
              <a:gd name="connsiteY0" fmla="*/ 59010 h 590095"/>
              <a:gd name="connsiteX1" fmla="*/ 59010 w 1180191"/>
              <a:gd name="connsiteY1" fmla="*/ 0 h 590095"/>
              <a:gd name="connsiteX2" fmla="*/ 1121182 w 1180191"/>
              <a:gd name="connsiteY2" fmla="*/ 0 h 590095"/>
              <a:gd name="connsiteX3" fmla="*/ 1180192 w 1180191"/>
              <a:gd name="connsiteY3" fmla="*/ 59010 h 590095"/>
              <a:gd name="connsiteX4" fmla="*/ 1180191 w 1180191"/>
              <a:gd name="connsiteY4" fmla="*/ 531086 h 590095"/>
              <a:gd name="connsiteX5" fmla="*/ 1121181 w 1180191"/>
              <a:gd name="connsiteY5" fmla="*/ 590096 h 590095"/>
              <a:gd name="connsiteX6" fmla="*/ 59010 w 1180191"/>
              <a:gd name="connsiteY6" fmla="*/ 590095 h 590095"/>
              <a:gd name="connsiteX7" fmla="*/ 0 w 1180191"/>
              <a:gd name="connsiteY7" fmla="*/ 531085 h 590095"/>
              <a:gd name="connsiteX8" fmla="*/ 0 w 1180191"/>
              <a:gd name="connsiteY8" fmla="*/ 59010 h 59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0191" h="590095">
                <a:moveTo>
                  <a:pt x="0" y="59010"/>
                </a:moveTo>
                <a:cubicBezTo>
                  <a:pt x="0" y="26420"/>
                  <a:pt x="26420" y="0"/>
                  <a:pt x="59010" y="0"/>
                </a:cubicBezTo>
                <a:lnTo>
                  <a:pt x="1121182" y="0"/>
                </a:lnTo>
                <a:cubicBezTo>
                  <a:pt x="1153772" y="0"/>
                  <a:pt x="1180192" y="26420"/>
                  <a:pt x="1180192" y="59010"/>
                </a:cubicBezTo>
                <a:cubicBezTo>
                  <a:pt x="1180192" y="216369"/>
                  <a:pt x="1180191" y="373727"/>
                  <a:pt x="1180191" y="531086"/>
                </a:cubicBezTo>
                <a:cubicBezTo>
                  <a:pt x="1180191" y="563676"/>
                  <a:pt x="1153771" y="590096"/>
                  <a:pt x="1121181" y="590096"/>
                </a:cubicBezTo>
                <a:lnTo>
                  <a:pt x="59010" y="590095"/>
                </a:lnTo>
                <a:cubicBezTo>
                  <a:pt x="26420" y="590095"/>
                  <a:pt x="0" y="563675"/>
                  <a:pt x="0" y="531085"/>
                </a:cubicBezTo>
                <a:lnTo>
                  <a:pt x="0" y="59010"/>
                </a:lnTo>
                <a:close/>
              </a:path>
            </a:pathLst>
          </a:custGeom>
          <a:solidFill>
            <a:srgbClr val="C0504D">
              <a:hueOff val="2340759"/>
              <a:satOff val="-2919"/>
              <a:lumOff val="686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65930" tIns="52595" rIns="65930" bIns="52595" numCol="1" spcCol="1270" anchor="ctr" anchorCtr="0">
            <a:no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Infraestructura</a:t>
            </a:r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0572E9A6-2BCA-218B-FF50-AF07B6E39762}"/>
              </a:ext>
            </a:extLst>
          </p:cNvPr>
          <p:cNvSpPr/>
          <p:nvPr/>
        </p:nvSpPr>
        <p:spPr>
          <a:xfrm>
            <a:off x="6902352" y="2924223"/>
            <a:ext cx="3966423" cy="885143"/>
          </a:xfrm>
          <a:custGeom>
            <a:avLst/>
            <a:gdLst>
              <a:gd name="connsiteX0" fmla="*/ 0 w 944153"/>
              <a:gd name="connsiteY0" fmla="*/ 59010 h 590095"/>
              <a:gd name="connsiteX1" fmla="*/ 59010 w 944153"/>
              <a:gd name="connsiteY1" fmla="*/ 0 h 590095"/>
              <a:gd name="connsiteX2" fmla="*/ 885144 w 944153"/>
              <a:gd name="connsiteY2" fmla="*/ 0 h 590095"/>
              <a:gd name="connsiteX3" fmla="*/ 944154 w 944153"/>
              <a:gd name="connsiteY3" fmla="*/ 59010 h 590095"/>
              <a:gd name="connsiteX4" fmla="*/ 944153 w 944153"/>
              <a:gd name="connsiteY4" fmla="*/ 531086 h 590095"/>
              <a:gd name="connsiteX5" fmla="*/ 885143 w 944153"/>
              <a:gd name="connsiteY5" fmla="*/ 590096 h 590095"/>
              <a:gd name="connsiteX6" fmla="*/ 59010 w 944153"/>
              <a:gd name="connsiteY6" fmla="*/ 590095 h 590095"/>
              <a:gd name="connsiteX7" fmla="*/ 0 w 944153"/>
              <a:gd name="connsiteY7" fmla="*/ 531085 h 590095"/>
              <a:gd name="connsiteX8" fmla="*/ 0 w 944153"/>
              <a:gd name="connsiteY8" fmla="*/ 59010 h 59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4153" h="590095">
                <a:moveTo>
                  <a:pt x="0" y="59010"/>
                </a:moveTo>
                <a:cubicBezTo>
                  <a:pt x="0" y="26420"/>
                  <a:pt x="26420" y="0"/>
                  <a:pt x="59010" y="0"/>
                </a:cubicBezTo>
                <a:lnTo>
                  <a:pt x="885144" y="0"/>
                </a:lnTo>
                <a:cubicBezTo>
                  <a:pt x="917734" y="0"/>
                  <a:pt x="944154" y="26420"/>
                  <a:pt x="944154" y="59010"/>
                </a:cubicBezTo>
                <a:cubicBezTo>
                  <a:pt x="944154" y="216369"/>
                  <a:pt x="944153" y="373727"/>
                  <a:pt x="944153" y="531086"/>
                </a:cubicBezTo>
                <a:cubicBezTo>
                  <a:pt x="944153" y="563676"/>
                  <a:pt x="917733" y="590096"/>
                  <a:pt x="885143" y="590096"/>
                </a:cubicBezTo>
                <a:lnTo>
                  <a:pt x="59010" y="590095"/>
                </a:lnTo>
                <a:cubicBezTo>
                  <a:pt x="26420" y="590095"/>
                  <a:pt x="0" y="563675"/>
                  <a:pt x="0" y="531085"/>
                </a:cubicBezTo>
                <a:lnTo>
                  <a:pt x="0" y="5901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 w="25400" cap="flat" cmpd="sng" algn="ctr">
            <a:solidFill>
              <a:srgbClr val="C0504D">
                <a:hueOff val="2340759"/>
                <a:satOff val="-2919"/>
                <a:lumOff val="686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65930" tIns="52595" rIns="65930" bIns="52595" numCol="1" spcCol="1270" anchor="ctr" anchorCtr="0">
            <a:no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solidFill>
                  <a:prstClr val="black"/>
                </a:solidFill>
                <a:latin typeface="Calibri"/>
              </a:rPr>
              <a:t>M</a:t>
            </a:r>
            <a:r>
              <a:rPr kumimoji="0" lang="es-E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ejora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s-E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infraestructura existente</a:t>
            </a:r>
          </a:p>
        </p:txBody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DF20FCE0-4F56-FD51-71F7-85977325E591}"/>
              </a:ext>
            </a:extLst>
          </p:cNvPr>
          <p:cNvSpPr/>
          <p:nvPr/>
        </p:nvSpPr>
        <p:spPr>
          <a:xfrm>
            <a:off x="6902352" y="4030652"/>
            <a:ext cx="3966423" cy="885143"/>
          </a:xfrm>
          <a:custGeom>
            <a:avLst/>
            <a:gdLst>
              <a:gd name="connsiteX0" fmla="*/ 0 w 944153"/>
              <a:gd name="connsiteY0" fmla="*/ 59010 h 590095"/>
              <a:gd name="connsiteX1" fmla="*/ 59010 w 944153"/>
              <a:gd name="connsiteY1" fmla="*/ 0 h 590095"/>
              <a:gd name="connsiteX2" fmla="*/ 885144 w 944153"/>
              <a:gd name="connsiteY2" fmla="*/ 0 h 590095"/>
              <a:gd name="connsiteX3" fmla="*/ 944154 w 944153"/>
              <a:gd name="connsiteY3" fmla="*/ 59010 h 590095"/>
              <a:gd name="connsiteX4" fmla="*/ 944153 w 944153"/>
              <a:gd name="connsiteY4" fmla="*/ 531086 h 590095"/>
              <a:gd name="connsiteX5" fmla="*/ 885143 w 944153"/>
              <a:gd name="connsiteY5" fmla="*/ 590096 h 590095"/>
              <a:gd name="connsiteX6" fmla="*/ 59010 w 944153"/>
              <a:gd name="connsiteY6" fmla="*/ 590095 h 590095"/>
              <a:gd name="connsiteX7" fmla="*/ 0 w 944153"/>
              <a:gd name="connsiteY7" fmla="*/ 531085 h 590095"/>
              <a:gd name="connsiteX8" fmla="*/ 0 w 944153"/>
              <a:gd name="connsiteY8" fmla="*/ 59010 h 59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4153" h="590095">
                <a:moveTo>
                  <a:pt x="0" y="59010"/>
                </a:moveTo>
                <a:cubicBezTo>
                  <a:pt x="0" y="26420"/>
                  <a:pt x="26420" y="0"/>
                  <a:pt x="59010" y="0"/>
                </a:cubicBezTo>
                <a:lnTo>
                  <a:pt x="885144" y="0"/>
                </a:lnTo>
                <a:cubicBezTo>
                  <a:pt x="917734" y="0"/>
                  <a:pt x="944154" y="26420"/>
                  <a:pt x="944154" y="59010"/>
                </a:cubicBezTo>
                <a:cubicBezTo>
                  <a:pt x="944154" y="216369"/>
                  <a:pt x="944153" y="373727"/>
                  <a:pt x="944153" y="531086"/>
                </a:cubicBezTo>
                <a:cubicBezTo>
                  <a:pt x="944153" y="563676"/>
                  <a:pt x="917733" y="590096"/>
                  <a:pt x="885143" y="590096"/>
                </a:cubicBezTo>
                <a:lnTo>
                  <a:pt x="59010" y="590095"/>
                </a:lnTo>
                <a:cubicBezTo>
                  <a:pt x="26420" y="590095"/>
                  <a:pt x="0" y="563675"/>
                  <a:pt x="0" y="531085"/>
                </a:cubicBezTo>
                <a:lnTo>
                  <a:pt x="0" y="5901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 w="25400" cap="flat" cmpd="sng" algn="ctr">
            <a:solidFill>
              <a:srgbClr val="C0504D">
                <a:hueOff val="2730886"/>
                <a:satOff val="-3406"/>
                <a:lumOff val="801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65930" tIns="52595" rIns="65930" bIns="52595" numCol="1" spcCol="1270" anchor="ctr" anchorCtr="0">
            <a:no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es-E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reación de nueva infraestructura</a:t>
            </a:r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F934E5A1-22C4-724D-864B-27EDBCEB44ED}"/>
              </a:ext>
            </a:extLst>
          </p:cNvPr>
          <p:cNvSpPr/>
          <p:nvPr/>
        </p:nvSpPr>
        <p:spPr>
          <a:xfrm>
            <a:off x="11679336" y="1323616"/>
            <a:ext cx="5025212" cy="1373466"/>
          </a:xfrm>
          <a:custGeom>
            <a:avLst/>
            <a:gdLst>
              <a:gd name="connsiteX0" fmla="*/ 0 w 1180191"/>
              <a:gd name="connsiteY0" fmla="*/ 59010 h 590095"/>
              <a:gd name="connsiteX1" fmla="*/ 59010 w 1180191"/>
              <a:gd name="connsiteY1" fmla="*/ 0 h 590095"/>
              <a:gd name="connsiteX2" fmla="*/ 1121182 w 1180191"/>
              <a:gd name="connsiteY2" fmla="*/ 0 h 590095"/>
              <a:gd name="connsiteX3" fmla="*/ 1180192 w 1180191"/>
              <a:gd name="connsiteY3" fmla="*/ 59010 h 590095"/>
              <a:gd name="connsiteX4" fmla="*/ 1180191 w 1180191"/>
              <a:gd name="connsiteY4" fmla="*/ 531086 h 590095"/>
              <a:gd name="connsiteX5" fmla="*/ 1121181 w 1180191"/>
              <a:gd name="connsiteY5" fmla="*/ 590096 h 590095"/>
              <a:gd name="connsiteX6" fmla="*/ 59010 w 1180191"/>
              <a:gd name="connsiteY6" fmla="*/ 590095 h 590095"/>
              <a:gd name="connsiteX7" fmla="*/ 0 w 1180191"/>
              <a:gd name="connsiteY7" fmla="*/ 531085 h 590095"/>
              <a:gd name="connsiteX8" fmla="*/ 0 w 1180191"/>
              <a:gd name="connsiteY8" fmla="*/ 59010 h 59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0191" h="590095">
                <a:moveTo>
                  <a:pt x="0" y="59010"/>
                </a:moveTo>
                <a:cubicBezTo>
                  <a:pt x="0" y="26420"/>
                  <a:pt x="26420" y="0"/>
                  <a:pt x="59010" y="0"/>
                </a:cubicBezTo>
                <a:lnTo>
                  <a:pt x="1121182" y="0"/>
                </a:lnTo>
                <a:cubicBezTo>
                  <a:pt x="1153772" y="0"/>
                  <a:pt x="1180192" y="26420"/>
                  <a:pt x="1180192" y="59010"/>
                </a:cubicBezTo>
                <a:cubicBezTo>
                  <a:pt x="1180192" y="216369"/>
                  <a:pt x="1180191" y="373727"/>
                  <a:pt x="1180191" y="531086"/>
                </a:cubicBezTo>
                <a:cubicBezTo>
                  <a:pt x="1180191" y="563676"/>
                  <a:pt x="1153771" y="590096"/>
                  <a:pt x="1121181" y="590096"/>
                </a:cubicBezTo>
                <a:lnTo>
                  <a:pt x="59010" y="590095"/>
                </a:lnTo>
                <a:cubicBezTo>
                  <a:pt x="26420" y="590095"/>
                  <a:pt x="0" y="563675"/>
                  <a:pt x="0" y="531085"/>
                </a:cubicBezTo>
                <a:lnTo>
                  <a:pt x="0" y="59010"/>
                </a:lnTo>
                <a:close/>
              </a:path>
            </a:pathLst>
          </a:custGeom>
          <a:solidFill>
            <a:srgbClr val="C0504D">
              <a:hueOff val="4681519"/>
              <a:satOff val="-5839"/>
              <a:lumOff val="1373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65930" tIns="52595" rIns="65930" bIns="52595" numCol="1" spcCol="1270" anchor="ctr" anchorCtr="0">
            <a:no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Medidas de acompañamiento para mejora de la prevención y gestión de corrientes prioritarias</a:t>
            </a:r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70377481-AEFC-2500-399B-266E3746F1D5}"/>
              </a:ext>
            </a:extLst>
          </p:cNvPr>
          <p:cNvSpPr/>
          <p:nvPr/>
        </p:nvSpPr>
        <p:spPr>
          <a:xfrm>
            <a:off x="12228710" y="2891911"/>
            <a:ext cx="3926463" cy="885143"/>
          </a:xfrm>
          <a:custGeom>
            <a:avLst/>
            <a:gdLst>
              <a:gd name="connsiteX0" fmla="*/ 0 w 944153"/>
              <a:gd name="connsiteY0" fmla="*/ 59010 h 590095"/>
              <a:gd name="connsiteX1" fmla="*/ 59010 w 944153"/>
              <a:gd name="connsiteY1" fmla="*/ 0 h 590095"/>
              <a:gd name="connsiteX2" fmla="*/ 885144 w 944153"/>
              <a:gd name="connsiteY2" fmla="*/ 0 h 590095"/>
              <a:gd name="connsiteX3" fmla="*/ 944154 w 944153"/>
              <a:gd name="connsiteY3" fmla="*/ 59010 h 590095"/>
              <a:gd name="connsiteX4" fmla="*/ 944153 w 944153"/>
              <a:gd name="connsiteY4" fmla="*/ 531086 h 590095"/>
              <a:gd name="connsiteX5" fmla="*/ 885143 w 944153"/>
              <a:gd name="connsiteY5" fmla="*/ 590096 h 590095"/>
              <a:gd name="connsiteX6" fmla="*/ 59010 w 944153"/>
              <a:gd name="connsiteY6" fmla="*/ 590095 h 590095"/>
              <a:gd name="connsiteX7" fmla="*/ 0 w 944153"/>
              <a:gd name="connsiteY7" fmla="*/ 531085 h 590095"/>
              <a:gd name="connsiteX8" fmla="*/ 0 w 944153"/>
              <a:gd name="connsiteY8" fmla="*/ 59010 h 59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4153" h="590095">
                <a:moveTo>
                  <a:pt x="0" y="59010"/>
                </a:moveTo>
                <a:cubicBezTo>
                  <a:pt x="0" y="26420"/>
                  <a:pt x="26420" y="0"/>
                  <a:pt x="59010" y="0"/>
                </a:cubicBezTo>
                <a:lnTo>
                  <a:pt x="885144" y="0"/>
                </a:lnTo>
                <a:cubicBezTo>
                  <a:pt x="917734" y="0"/>
                  <a:pt x="944154" y="26420"/>
                  <a:pt x="944154" y="59010"/>
                </a:cubicBezTo>
                <a:cubicBezTo>
                  <a:pt x="944154" y="216369"/>
                  <a:pt x="944153" y="373727"/>
                  <a:pt x="944153" y="531086"/>
                </a:cubicBezTo>
                <a:cubicBezTo>
                  <a:pt x="944153" y="563676"/>
                  <a:pt x="917733" y="590096"/>
                  <a:pt x="885143" y="590096"/>
                </a:cubicBezTo>
                <a:lnTo>
                  <a:pt x="59010" y="590095"/>
                </a:lnTo>
                <a:cubicBezTo>
                  <a:pt x="26420" y="590095"/>
                  <a:pt x="0" y="563675"/>
                  <a:pt x="0" y="531085"/>
                </a:cubicBezTo>
                <a:lnTo>
                  <a:pt x="0" y="5901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 w="25400" cap="flat" cmpd="sng" algn="ctr">
            <a:solidFill>
              <a:srgbClr val="C0504D">
                <a:hueOff val="3121013"/>
                <a:satOff val="-3893"/>
                <a:lumOff val="915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65930" tIns="52595" rIns="65930" bIns="52595" numCol="1" spcCol="1270" anchor="ctr" anchorCtr="0">
            <a:no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Fracción orgánica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los residuos urbanos (incluye </a:t>
            </a:r>
            <a:r>
              <a:rPr kumimoji="0" lang="es-E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despilfarro alimentario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EBAC3EA7-497A-4CEC-09FC-B73352F269F2}"/>
              </a:ext>
            </a:extLst>
          </p:cNvPr>
          <p:cNvSpPr/>
          <p:nvPr/>
        </p:nvSpPr>
        <p:spPr>
          <a:xfrm>
            <a:off x="12228709" y="3998341"/>
            <a:ext cx="3926463" cy="885143"/>
          </a:xfrm>
          <a:custGeom>
            <a:avLst/>
            <a:gdLst>
              <a:gd name="connsiteX0" fmla="*/ 0 w 944153"/>
              <a:gd name="connsiteY0" fmla="*/ 59010 h 590095"/>
              <a:gd name="connsiteX1" fmla="*/ 59010 w 944153"/>
              <a:gd name="connsiteY1" fmla="*/ 0 h 590095"/>
              <a:gd name="connsiteX2" fmla="*/ 885144 w 944153"/>
              <a:gd name="connsiteY2" fmla="*/ 0 h 590095"/>
              <a:gd name="connsiteX3" fmla="*/ 944154 w 944153"/>
              <a:gd name="connsiteY3" fmla="*/ 59010 h 590095"/>
              <a:gd name="connsiteX4" fmla="*/ 944153 w 944153"/>
              <a:gd name="connsiteY4" fmla="*/ 531086 h 590095"/>
              <a:gd name="connsiteX5" fmla="*/ 885143 w 944153"/>
              <a:gd name="connsiteY5" fmla="*/ 590096 h 590095"/>
              <a:gd name="connsiteX6" fmla="*/ 59010 w 944153"/>
              <a:gd name="connsiteY6" fmla="*/ 590095 h 590095"/>
              <a:gd name="connsiteX7" fmla="*/ 0 w 944153"/>
              <a:gd name="connsiteY7" fmla="*/ 531085 h 590095"/>
              <a:gd name="connsiteX8" fmla="*/ 0 w 944153"/>
              <a:gd name="connsiteY8" fmla="*/ 59010 h 59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4153" h="590095">
                <a:moveTo>
                  <a:pt x="0" y="59010"/>
                </a:moveTo>
                <a:cubicBezTo>
                  <a:pt x="0" y="26420"/>
                  <a:pt x="26420" y="0"/>
                  <a:pt x="59010" y="0"/>
                </a:cubicBezTo>
                <a:lnTo>
                  <a:pt x="885144" y="0"/>
                </a:lnTo>
                <a:cubicBezTo>
                  <a:pt x="917734" y="0"/>
                  <a:pt x="944154" y="26420"/>
                  <a:pt x="944154" y="59010"/>
                </a:cubicBezTo>
                <a:cubicBezTo>
                  <a:pt x="944154" y="216369"/>
                  <a:pt x="944153" y="373727"/>
                  <a:pt x="944153" y="531086"/>
                </a:cubicBezTo>
                <a:cubicBezTo>
                  <a:pt x="944153" y="563676"/>
                  <a:pt x="917733" y="590096"/>
                  <a:pt x="885143" y="590096"/>
                </a:cubicBezTo>
                <a:lnTo>
                  <a:pt x="59010" y="590095"/>
                </a:lnTo>
                <a:cubicBezTo>
                  <a:pt x="26420" y="590095"/>
                  <a:pt x="0" y="563675"/>
                  <a:pt x="0" y="531085"/>
                </a:cubicBezTo>
                <a:lnTo>
                  <a:pt x="0" y="5901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 w="25400" cap="flat" cmpd="sng" algn="ctr">
            <a:solidFill>
              <a:srgbClr val="C0504D">
                <a:hueOff val="3511139"/>
                <a:satOff val="-4379"/>
                <a:lumOff val="103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65930" tIns="52595" rIns="65930" bIns="52595" numCol="1" spcCol="1270" anchor="ctr" anchorCtr="0">
            <a:no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Residuos urbanos producidos en </a:t>
            </a:r>
            <a:r>
              <a:rPr kumimoji="0" lang="es-E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grandes cantidades</a:t>
            </a:r>
          </a:p>
        </p:txBody>
      </p:sp>
      <p:sp>
        <p:nvSpPr>
          <p:cNvPr id="39" name="Forma libre: forma 38">
            <a:extLst>
              <a:ext uri="{FF2B5EF4-FFF2-40B4-BE49-F238E27FC236}">
                <a16:creationId xmlns:a16="http://schemas.microsoft.com/office/drawing/2014/main" id="{4236AA17-67D5-B62C-0EF7-7BABD4E19733}"/>
              </a:ext>
            </a:extLst>
          </p:cNvPr>
          <p:cNvSpPr/>
          <p:nvPr/>
        </p:nvSpPr>
        <p:spPr>
          <a:xfrm>
            <a:off x="12258573" y="5153130"/>
            <a:ext cx="3896599" cy="885143"/>
          </a:xfrm>
          <a:custGeom>
            <a:avLst/>
            <a:gdLst>
              <a:gd name="connsiteX0" fmla="*/ 0 w 944153"/>
              <a:gd name="connsiteY0" fmla="*/ 59010 h 590095"/>
              <a:gd name="connsiteX1" fmla="*/ 59010 w 944153"/>
              <a:gd name="connsiteY1" fmla="*/ 0 h 590095"/>
              <a:gd name="connsiteX2" fmla="*/ 885144 w 944153"/>
              <a:gd name="connsiteY2" fmla="*/ 0 h 590095"/>
              <a:gd name="connsiteX3" fmla="*/ 944154 w 944153"/>
              <a:gd name="connsiteY3" fmla="*/ 59010 h 590095"/>
              <a:gd name="connsiteX4" fmla="*/ 944153 w 944153"/>
              <a:gd name="connsiteY4" fmla="*/ 531086 h 590095"/>
              <a:gd name="connsiteX5" fmla="*/ 885143 w 944153"/>
              <a:gd name="connsiteY5" fmla="*/ 590096 h 590095"/>
              <a:gd name="connsiteX6" fmla="*/ 59010 w 944153"/>
              <a:gd name="connsiteY6" fmla="*/ 590095 h 590095"/>
              <a:gd name="connsiteX7" fmla="*/ 0 w 944153"/>
              <a:gd name="connsiteY7" fmla="*/ 531085 h 590095"/>
              <a:gd name="connsiteX8" fmla="*/ 0 w 944153"/>
              <a:gd name="connsiteY8" fmla="*/ 59010 h 59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4153" h="590095">
                <a:moveTo>
                  <a:pt x="0" y="59010"/>
                </a:moveTo>
                <a:cubicBezTo>
                  <a:pt x="0" y="26420"/>
                  <a:pt x="26420" y="0"/>
                  <a:pt x="59010" y="0"/>
                </a:cubicBezTo>
                <a:lnTo>
                  <a:pt x="885144" y="0"/>
                </a:lnTo>
                <a:cubicBezTo>
                  <a:pt x="917734" y="0"/>
                  <a:pt x="944154" y="26420"/>
                  <a:pt x="944154" y="59010"/>
                </a:cubicBezTo>
                <a:cubicBezTo>
                  <a:pt x="944154" y="216369"/>
                  <a:pt x="944153" y="373727"/>
                  <a:pt x="944153" y="531086"/>
                </a:cubicBezTo>
                <a:cubicBezTo>
                  <a:pt x="944153" y="563676"/>
                  <a:pt x="917733" y="590096"/>
                  <a:pt x="885143" y="590096"/>
                </a:cubicBezTo>
                <a:lnTo>
                  <a:pt x="59010" y="590095"/>
                </a:lnTo>
                <a:cubicBezTo>
                  <a:pt x="26420" y="590095"/>
                  <a:pt x="0" y="563675"/>
                  <a:pt x="0" y="531085"/>
                </a:cubicBezTo>
                <a:lnTo>
                  <a:pt x="0" y="5901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 w="25400" cap="flat" cmpd="sng" algn="ctr">
            <a:solidFill>
              <a:srgbClr val="C0504D">
                <a:hueOff val="3901266"/>
                <a:satOff val="-4866"/>
                <a:lumOff val="1144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65930" tIns="52595" rIns="65930" bIns="52595" numCol="1" spcCol="1270" anchor="ctr" anchorCtr="0">
            <a:no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Voluminosos y residuos urbanos reutilizables</a:t>
            </a:r>
          </a:p>
        </p:txBody>
      </p:sp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2A17F5B4-E6A4-0672-EC13-54BA15C640F5}"/>
              </a:ext>
            </a:extLst>
          </p:cNvPr>
          <p:cNvSpPr/>
          <p:nvPr/>
        </p:nvSpPr>
        <p:spPr>
          <a:xfrm>
            <a:off x="12287250" y="6240511"/>
            <a:ext cx="4007603" cy="885143"/>
          </a:xfrm>
          <a:custGeom>
            <a:avLst/>
            <a:gdLst>
              <a:gd name="connsiteX0" fmla="*/ 0 w 944153"/>
              <a:gd name="connsiteY0" fmla="*/ 59010 h 590095"/>
              <a:gd name="connsiteX1" fmla="*/ 59010 w 944153"/>
              <a:gd name="connsiteY1" fmla="*/ 0 h 590095"/>
              <a:gd name="connsiteX2" fmla="*/ 885144 w 944153"/>
              <a:gd name="connsiteY2" fmla="*/ 0 h 590095"/>
              <a:gd name="connsiteX3" fmla="*/ 944154 w 944153"/>
              <a:gd name="connsiteY3" fmla="*/ 59010 h 590095"/>
              <a:gd name="connsiteX4" fmla="*/ 944153 w 944153"/>
              <a:gd name="connsiteY4" fmla="*/ 531086 h 590095"/>
              <a:gd name="connsiteX5" fmla="*/ 885143 w 944153"/>
              <a:gd name="connsiteY5" fmla="*/ 590096 h 590095"/>
              <a:gd name="connsiteX6" fmla="*/ 59010 w 944153"/>
              <a:gd name="connsiteY6" fmla="*/ 590095 h 590095"/>
              <a:gd name="connsiteX7" fmla="*/ 0 w 944153"/>
              <a:gd name="connsiteY7" fmla="*/ 531085 h 590095"/>
              <a:gd name="connsiteX8" fmla="*/ 0 w 944153"/>
              <a:gd name="connsiteY8" fmla="*/ 59010 h 59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4153" h="590095">
                <a:moveTo>
                  <a:pt x="0" y="59010"/>
                </a:moveTo>
                <a:cubicBezTo>
                  <a:pt x="0" y="26420"/>
                  <a:pt x="26420" y="0"/>
                  <a:pt x="59010" y="0"/>
                </a:cubicBezTo>
                <a:lnTo>
                  <a:pt x="885144" y="0"/>
                </a:lnTo>
                <a:cubicBezTo>
                  <a:pt x="917734" y="0"/>
                  <a:pt x="944154" y="26420"/>
                  <a:pt x="944154" y="59010"/>
                </a:cubicBezTo>
                <a:cubicBezTo>
                  <a:pt x="944154" y="216369"/>
                  <a:pt x="944153" y="373727"/>
                  <a:pt x="944153" y="531086"/>
                </a:cubicBezTo>
                <a:cubicBezTo>
                  <a:pt x="944153" y="563676"/>
                  <a:pt x="917733" y="590096"/>
                  <a:pt x="885143" y="590096"/>
                </a:cubicBezTo>
                <a:lnTo>
                  <a:pt x="59010" y="590095"/>
                </a:lnTo>
                <a:cubicBezTo>
                  <a:pt x="26420" y="590095"/>
                  <a:pt x="0" y="563675"/>
                  <a:pt x="0" y="531085"/>
                </a:cubicBezTo>
                <a:lnTo>
                  <a:pt x="0" y="5901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 w="25400" cap="flat" cmpd="sng" algn="ctr">
            <a:solidFill>
              <a:srgbClr val="C0504D">
                <a:hueOff val="4291393"/>
                <a:satOff val="-5352"/>
                <a:lumOff val="1259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65930" tIns="52595" rIns="65930" bIns="52595" numCol="1" spcCol="1270" anchor="ctr" anchorCtr="0">
            <a:no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Residuos urbanos de </a:t>
            </a:r>
            <a:r>
              <a:rPr kumimoji="0" lang="es-E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envases ligeros</a:t>
            </a:r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04B9FD0E-9AD9-7778-C81C-D34B84F18D46}"/>
              </a:ext>
            </a:extLst>
          </p:cNvPr>
          <p:cNvSpPr/>
          <p:nvPr/>
        </p:nvSpPr>
        <p:spPr>
          <a:xfrm>
            <a:off x="12287251" y="7376250"/>
            <a:ext cx="4024910" cy="885143"/>
          </a:xfrm>
          <a:custGeom>
            <a:avLst/>
            <a:gdLst>
              <a:gd name="connsiteX0" fmla="*/ 0 w 944153"/>
              <a:gd name="connsiteY0" fmla="*/ 59010 h 590095"/>
              <a:gd name="connsiteX1" fmla="*/ 59010 w 944153"/>
              <a:gd name="connsiteY1" fmla="*/ 0 h 590095"/>
              <a:gd name="connsiteX2" fmla="*/ 885144 w 944153"/>
              <a:gd name="connsiteY2" fmla="*/ 0 h 590095"/>
              <a:gd name="connsiteX3" fmla="*/ 944154 w 944153"/>
              <a:gd name="connsiteY3" fmla="*/ 59010 h 590095"/>
              <a:gd name="connsiteX4" fmla="*/ 944153 w 944153"/>
              <a:gd name="connsiteY4" fmla="*/ 531086 h 590095"/>
              <a:gd name="connsiteX5" fmla="*/ 885143 w 944153"/>
              <a:gd name="connsiteY5" fmla="*/ 590096 h 590095"/>
              <a:gd name="connsiteX6" fmla="*/ 59010 w 944153"/>
              <a:gd name="connsiteY6" fmla="*/ 590095 h 590095"/>
              <a:gd name="connsiteX7" fmla="*/ 0 w 944153"/>
              <a:gd name="connsiteY7" fmla="*/ 531085 h 590095"/>
              <a:gd name="connsiteX8" fmla="*/ 0 w 944153"/>
              <a:gd name="connsiteY8" fmla="*/ 59010 h 59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4153" h="590095">
                <a:moveTo>
                  <a:pt x="0" y="59010"/>
                </a:moveTo>
                <a:cubicBezTo>
                  <a:pt x="0" y="26420"/>
                  <a:pt x="26420" y="0"/>
                  <a:pt x="59010" y="0"/>
                </a:cubicBezTo>
                <a:lnTo>
                  <a:pt x="885144" y="0"/>
                </a:lnTo>
                <a:cubicBezTo>
                  <a:pt x="917734" y="0"/>
                  <a:pt x="944154" y="26420"/>
                  <a:pt x="944154" y="59010"/>
                </a:cubicBezTo>
                <a:cubicBezTo>
                  <a:pt x="944154" y="216369"/>
                  <a:pt x="944153" y="373727"/>
                  <a:pt x="944153" y="531086"/>
                </a:cubicBezTo>
                <a:cubicBezTo>
                  <a:pt x="944153" y="563676"/>
                  <a:pt x="917733" y="590096"/>
                  <a:pt x="885143" y="590096"/>
                </a:cubicBezTo>
                <a:lnTo>
                  <a:pt x="59010" y="590095"/>
                </a:lnTo>
                <a:cubicBezTo>
                  <a:pt x="26420" y="590095"/>
                  <a:pt x="0" y="563675"/>
                  <a:pt x="0" y="531085"/>
                </a:cubicBezTo>
                <a:lnTo>
                  <a:pt x="0" y="5901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 w="25400" cap="flat" cmpd="sng" algn="ctr">
            <a:solidFill>
              <a:srgbClr val="C0504D">
                <a:hueOff val="4681519"/>
                <a:satOff val="-5839"/>
                <a:lumOff val="1373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65930" tIns="52595" rIns="65930" bIns="52595" numCol="1" spcCol="1270" anchor="ctr" anchorCtr="0">
            <a:no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Otras corrientes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prioritarias</a:t>
            </a:r>
          </a:p>
        </p:txBody>
      </p:sp>
      <p:sp>
        <p:nvSpPr>
          <p:cNvPr id="2" name="Text Box 24">
            <a:extLst>
              <a:ext uri="{FF2B5EF4-FFF2-40B4-BE49-F238E27FC236}">
                <a16:creationId xmlns:a16="http://schemas.microsoft.com/office/drawing/2014/main" id="{15AC9730-62F8-692E-EDD7-DF3D9D5E2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9355"/>
            <a:ext cx="13163550" cy="984885"/>
          </a:xfrm>
          <a:prstGeom prst="rect">
            <a:avLst/>
          </a:prstGeom>
          <a:solidFill>
            <a:srgbClr val="F5FBE9"/>
          </a:solidFill>
          <a:ln>
            <a:solidFill>
              <a:schemeClr val="bg1"/>
            </a:solidFill>
          </a:ln>
        </p:spPr>
        <p:txBody>
          <a:bodyPr wrap="square" lIns="0" tIns="0" rIns="0" bIns="0" anchor="b">
            <a:sp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Plan de prevención y gestión de residuos urbanos de Araba-Álava 2017-2030 </a:t>
            </a:r>
          </a:p>
          <a:p>
            <a:pPr>
              <a:spcBef>
                <a:spcPct val="0"/>
              </a:spcBef>
            </a:pPr>
            <a:r>
              <a:rPr lang="es-ES" sz="3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PPROGRAMAS DE ACCION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535C2A03-7098-93E0-49B5-95DEC8D3F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3258" y="8634681"/>
            <a:ext cx="6996114" cy="151529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  <a:alpha val="70195"/>
            </a:schemeClr>
          </a:solidFill>
          <a:ln>
            <a:noFill/>
          </a:ln>
          <a:effectLst/>
        </p:spPr>
        <p:txBody>
          <a:bodyPr anchor="ctr"/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s-ES" altLang="es-ES" sz="2400" b="1" dirty="0">
                <a:solidFill>
                  <a:schemeClr val="bg1"/>
                </a:solidFill>
              </a:rPr>
              <a:t>		10 OBJETIVOS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s-ES" altLang="es-ES" sz="3200" b="1" dirty="0">
                <a:solidFill>
                  <a:schemeClr val="bg1"/>
                </a:solidFill>
              </a:rPr>
              <a:t>PRU2030 =	</a:t>
            </a:r>
            <a:r>
              <a:rPr lang="es-ES" altLang="es-ES" sz="2400" b="1" dirty="0">
                <a:solidFill>
                  <a:schemeClr val="bg1"/>
                </a:solidFill>
              </a:rPr>
              <a:t>3 PROGRAMAS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s-ES" altLang="es-ES" sz="2400" b="1" dirty="0">
                <a:solidFill>
                  <a:schemeClr val="bg1"/>
                </a:solidFill>
              </a:rPr>
              <a:t>		80 ACCIONES</a:t>
            </a:r>
          </a:p>
        </p:txBody>
      </p:sp>
      <p:pic>
        <p:nvPicPr>
          <p:cNvPr id="6" name="4 Imagen" descr="LOGO Observatorio Residuos completo.jpg">
            <a:extLst>
              <a:ext uri="{FF2B5EF4-FFF2-40B4-BE49-F238E27FC236}">
                <a16:creationId xmlns:a16="http://schemas.microsoft.com/office/drawing/2014/main" id="{0E220867-7213-3BDC-1850-61458D1BE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0" y="9383506"/>
            <a:ext cx="2057453" cy="77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280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BB0E073-2421-71A9-11F7-7F63FBE82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1" name="20 Rectángulo">
            <a:extLst>
              <a:ext uri="{FF2B5EF4-FFF2-40B4-BE49-F238E27FC236}">
                <a16:creationId xmlns:a16="http://schemas.microsoft.com/office/drawing/2014/main" id="{E1777BE2-12BD-C68E-B47A-A425026AFAB6}"/>
              </a:ext>
            </a:extLst>
          </p:cNvPr>
          <p:cNvSpPr/>
          <p:nvPr/>
        </p:nvSpPr>
        <p:spPr>
          <a:xfrm>
            <a:off x="381001" y="3148892"/>
            <a:ext cx="4943944" cy="22944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t" anchorCtr="0">
            <a:no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632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1. Modelo integrado de gobernanza interinstitucional. Fórmula preferente: fórmula consorcial</a:t>
            </a:r>
          </a:p>
          <a:p>
            <a:pPr marL="0" marR="0" lvl="0" indent="0" defTabSz="1632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Órgano de coordinación de residuos alavés</a:t>
            </a:r>
          </a:p>
        </p:txBody>
      </p:sp>
      <p:sp>
        <p:nvSpPr>
          <p:cNvPr id="34" name="20 Rectángulo">
            <a:extLst>
              <a:ext uri="{FF2B5EF4-FFF2-40B4-BE49-F238E27FC236}">
                <a16:creationId xmlns:a16="http://schemas.microsoft.com/office/drawing/2014/main" id="{805452C4-89D6-3A93-FFAC-6C37455865D8}"/>
              </a:ext>
            </a:extLst>
          </p:cNvPr>
          <p:cNvSpPr/>
          <p:nvPr/>
        </p:nvSpPr>
        <p:spPr>
          <a:xfrm>
            <a:off x="421205" y="5603779"/>
            <a:ext cx="4903739" cy="17442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t" anchorCtr="0">
            <a:no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632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6. Modelo unificado de fiscalidad de residuos urbanos para todo el THA (sistema único para el cálculo de la tasa)</a:t>
            </a:r>
            <a:endParaRPr kumimoji="0" lang="es-ES_tradnl" sz="240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5" name="20 Rectángulo">
            <a:extLst>
              <a:ext uri="{FF2B5EF4-FFF2-40B4-BE49-F238E27FC236}">
                <a16:creationId xmlns:a16="http://schemas.microsoft.com/office/drawing/2014/main" id="{E9753E29-62C7-7C8E-0E7B-94168D273A24}"/>
              </a:ext>
            </a:extLst>
          </p:cNvPr>
          <p:cNvSpPr/>
          <p:nvPr/>
        </p:nvSpPr>
        <p:spPr>
          <a:xfrm>
            <a:off x="421205" y="7510747"/>
            <a:ext cx="4903738" cy="20989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t" anchorCtr="0">
            <a:no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632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16. Reforzar la figura del Observatorio de Residuos como soporte y asistencia técnica para el desarrollo de los instrumentos de información y conocimiento.</a:t>
            </a:r>
          </a:p>
        </p:txBody>
      </p:sp>
      <p:sp>
        <p:nvSpPr>
          <p:cNvPr id="3" name="Text Box 24">
            <a:extLst>
              <a:ext uri="{FF2B5EF4-FFF2-40B4-BE49-F238E27FC236}">
                <a16:creationId xmlns:a16="http://schemas.microsoft.com/office/drawing/2014/main" id="{3B9BC986-11EE-D2A5-E11C-6C4EC0C57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9355"/>
            <a:ext cx="13163550" cy="984885"/>
          </a:xfrm>
          <a:prstGeom prst="rect">
            <a:avLst/>
          </a:prstGeom>
          <a:solidFill>
            <a:srgbClr val="F5FBE9"/>
          </a:solidFill>
          <a:ln>
            <a:solidFill>
              <a:schemeClr val="bg1"/>
            </a:solidFill>
          </a:ln>
        </p:spPr>
        <p:txBody>
          <a:bodyPr wrap="square" lIns="0" tIns="0" rIns="0" bIns="0" anchor="b">
            <a:sp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Plan de prevención y gestión de residuos urbanos de Araba-Álava 2017-2030 </a:t>
            </a:r>
          </a:p>
          <a:p>
            <a:pPr>
              <a:spcBef>
                <a:spcPct val="0"/>
              </a:spcBef>
            </a:pPr>
            <a:r>
              <a:rPr lang="es-ES" sz="3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ALGUNAS ACCIONES CLAVE</a:t>
            </a:r>
          </a:p>
        </p:txBody>
      </p:sp>
      <p:sp>
        <p:nvSpPr>
          <p:cNvPr id="5" name="20 Rectángulo">
            <a:extLst>
              <a:ext uri="{FF2B5EF4-FFF2-40B4-BE49-F238E27FC236}">
                <a16:creationId xmlns:a16="http://schemas.microsoft.com/office/drawing/2014/main" id="{629AA226-E50B-955C-6C44-ABBE50BA9137}"/>
              </a:ext>
            </a:extLst>
          </p:cNvPr>
          <p:cNvSpPr/>
          <p:nvPr/>
        </p:nvSpPr>
        <p:spPr>
          <a:xfrm>
            <a:off x="6058446" y="3173363"/>
            <a:ext cx="4536504" cy="8271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</a:ln>
          <a:effectLst/>
        </p:spPr>
        <p:txBody>
          <a:bodyPr rtlCol="0" anchor="t" anchorCtr="0">
            <a:no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632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48. Impulso a la creación de nuevos </a:t>
            </a:r>
            <a:r>
              <a:rPr kumimoji="0" lang="es-ES_tradnl" sz="2400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garbigunes</a:t>
            </a:r>
            <a:endParaRPr kumimoji="0" lang="es-ES_tradnl" sz="240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20 Rectángulo">
            <a:extLst>
              <a:ext uri="{FF2B5EF4-FFF2-40B4-BE49-F238E27FC236}">
                <a16:creationId xmlns:a16="http://schemas.microsoft.com/office/drawing/2014/main" id="{07F656AE-7ACD-2DE0-9236-0E321D89EE5C}"/>
              </a:ext>
            </a:extLst>
          </p:cNvPr>
          <p:cNvSpPr/>
          <p:nvPr/>
        </p:nvSpPr>
        <p:spPr>
          <a:xfrm>
            <a:off x="6058446" y="4173545"/>
            <a:ext cx="4536504" cy="26066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</a:ln>
          <a:effectLst/>
        </p:spPr>
        <p:txBody>
          <a:bodyPr rtlCol="0" anchor="t" anchorCtr="0">
            <a:no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632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51. Planta/s de compostaje (sistemas cerrados) ( 1 ó 2) y posibilidad de implantar infraestructura descentralizada si se cumplen determinados criterios.</a:t>
            </a:r>
          </a:p>
        </p:txBody>
      </p:sp>
      <p:sp>
        <p:nvSpPr>
          <p:cNvPr id="7" name="20 Rectángulo">
            <a:extLst>
              <a:ext uri="{FF2B5EF4-FFF2-40B4-BE49-F238E27FC236}">
                <a16:creationId xmlns:a16="http://schemas.microsoft.com/office/drawing/2014/main" id="{1B009BB0-2526-9AEB-59AA-63752FE46D5A}"/>
              </a:ext>
            </a:extLst>
          </p:cNvPr>
          <p:cNvSpPr/>
          <p:nvPr/>
        </p:nvSpPr>
        <p:spPr>
          <a:xfrm>
            <a:off x="6061278" y="7031841"/>
            <a:ext cx="4533672" cy="25778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3">
                <a:lumMod val="50000"/>
              </a:schemeClr>
            </a:solidFill>
            <a:prstDash val="solid"/>
          </a:ln>
          <a:effectLst/>
        </p:spPr>
        <p:txBody>
          <a:bodyPr rtlCol="0" anchor="t" anchorCtr="0">
            <a:no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632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52. Planta de voluminosos</a:t>
            </a:r>
          </a:p>
        </p:txBody>
      </p:sp>
      <p:sp>
        <p:nvSpPr>
          <p:cNvPr id="8" name="20 Rectángulo">
            <a:extLst>
              <a:ext uri="{FF2B5EF4-FFF2-40B4-BE49-F238E27FC236}">
                <a16:creationId xmlns:a16="http://schemas.microsoft.com/office/drawing/2014/main" id="{B6E5FEC4-8292-BADC-29C5-C1E6E0314D91}"/>
              </a:ext>
            </a:extLst>
          </p:cNvPr>
          <p:cNvSpPr/>
          <p:nvPr/>
        </p:nvSpPr>
        <p:spPr>
          <a:xfrm>
            <a:off x="11341410" y="3148892"/>
            <a:ext cx="4536504" cy="10246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t" anchorCtr="0">
            <a:no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632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53. Impulso al </a:t>
            </a:r>
            <a:r>
              <a:rPr kumimoji="0" lang="es-ES_tradnl" sz="240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autocompostaje</a:t>
            </a:r>
            <a:r>
              <a:rPr kumimoji="0" lang="es-ES_tradnl" sz="24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y compostaje comunitario</a:t>
            </a:r>
          </a:p>
        </p:txBody>
      </p:sp>
      <p:sp>
        <p:nvSpPr>
          <p:cNvPr id="9" name="20 Rectángulo">
            <a:extLst>
              <a:ext uri="{FF2B5EF4-FFF2-40B4-BE49-F238E27FC236}">
                <a16:creationId xmlns:a16="http://schemas.microsoft.com/office/drawing/2014/main" id="{EAAB9C4B-E417-C57F-3728-A8488EDC5EE3}"/>
              </a:ext>
            </a:extLst>
          </p:cNvPr>
          <p:cNvSpPr/>
          <p:nvPr/>
        </p:nvSpPr>
        <p:spPr>
          <a:xfrm>
            <a:off x="11277714" y="4296124"/>
            <a:ext cx="4533672" cy="2484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t" anchorCtr="0">
            <a:no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632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63. Recogidas selectivas puerta a puerta para grandes productores</a:t>
            </a:r>
          </a:p>
        </p:txBody>
      </p:sp>
      <p:sp>
        <p:nvSpPr>
          <p:cNvPr id="10" name="20 Rectángulo">
            <a:extLst>
              <a:ext uri="{FF2B5EF4-FFF2-40B4-BE49-F238E27FC236}">
                <a16:creationId xmlns:a16="http://schemas.microsoft.com/office/drawing/2014/main" id="{230A2502-FFE3-D404-7113-26D33664270C}"/>
              </a:ext>
            </a:extLst>
          </p:cNvPr>
          <p:cNvSpPr/>
          <p:nvPr/>
        </p:nvSpPr>
        <p:spPr>
          <a:xfrm>
            <a:off x="11331284" y="7003129"/>
            <a:ext cx="4536504" cy="26066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rtlCol="0" anchor="t" anchorCtr="0">
            <a:no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1632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64. Ampliar y mejorar los medios y servicios de recogida selectiva de residuos reutilizables y voluminosos a nivel municipal</a:t>
            </a:r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6F6081EA-2282-70B1-7F67-BF4D8D7C6C0F}"/>
              </a:ext>
            </a:extLst>
          </p:cNvPr>
          <p:cNvSpPr/>
          <p:nvPr/>
        </p:nvSpPr>
        <p:spPr>
          <a:xfrm>
            <a:off x="684306" y="1532097"/>
            <a:ext cx="4187129" cy="1373466"/>
          </a:xfrm>
          <a:custGeom>
            <a:avLst/>
            <a:gdLst>
              <a:gd name="connsiteX0" fmla="*/ 0 w 1180191"/>
              <a:gd name="connsiteY0" fmla="*/ 59010 h 590095"/>
              <a:gd name="connsiteX1" fmla="*/ 59010 w 1180191"/>
              <a:gd name="connsiteY1" fmla="*/ 0 h 590095"/>
              <a:gd name="connsiteX2" fmla="*/ 1121182 w 1180191"/>
              <a:gd name="connsiteY2" fmla="*/ 0 h 590095"/>
              <a:gd name="connsiteX3" fmla="*/ 1180192 w 1180191"/>
              <a:gd name="connsiteY3" fmla="*/ 59010 h 590095"/>
              <a:gd name="connsiteX4" fmla="*/ 1180191 w 1180191"/>
              <a:gd name="connsiteY4" fmla="*/ 531086 h 590095"/>
              <a:gd name="connsiteX5" fmla="*/ 1121181 w 1180191"/>
              <a:gd name="connsiteY5" fmla="*/ 590096 h 590095"/>
              <a:gd name="connsiteX6" fmla="*/ 59010 w 1180191"/>
              <a:gd name="connsiteY6" fmla="*/ 590095 h 590095"/>
              <a:gd name="connsiteX7" fmla="*/ 0 w 1180191"/>
              <a:gd name="connsiteY7" fmla="*/ 531085 h 590095"/>
              <a:gd name="connsiteX8" fmla="*/ 0 w 1180191"/>
              <a:gd name="connsiteY8" fmla="*/ 59010 h 59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0191" h="590095">
                <a:moveTo>
                  <a:pt x="0" y="59010"/>
                </a:moveTo>
                <a:cubicBezTo>
                  <a:pt x="0" y="26420"/>
                  <a:pt x="26420" y="0"/>
                  <a:pt x="59010" y="0"/>
                </a:cubicBezTo>
                <a:lnTo>
                  <a:pt x="1121182" y="0"/>
                </a:lnTo>
                <a:cubicBezTo>
                  <a:pt x="1153772" y="0"/>
                  <a:pt x="1180192" y="26420"/>
                  <a:pt x="1180192" y="59010"/>
                </a:cubicBezTo>
                <a:cubicBezTo>
                  <a:pt x="1180192" y="216369"/>
                  <a:pt x="1180191" y="373727"/>
                  <a:pt x="1180191" y="531086"/>
                </a:cubicBezTo>
                <a:cubicBezTo>
                  <a:pt x="1180191" y="563676"/>
                  <a:pt x="1153771" y="590096"/>
                  <a:pt x="1121181" y="590096"/>
                </a:cubicBezTo>
                <a:lnTo>
                  <a:pt x="59010" y="590095"/>
                </a:lnTo>
                <a:cubicBezTo>
                  <a:pt x="26420" y="590095"/>
                  <a:pt x="0" y="563675"/>
                  <a:pt x="0" y="531085"/>
                </a:cubicBezTo>
                <a:lnTo>
                  <a:pt x="0" y="59010"/>
                </a:lnTo>
                <a:close/>
              </a:path>
            </a:pathLst>
          </a:custGeom>
          <a:solidFill>
            <a:srgbClr val="C0504D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65930" tIns="52595" rIns="65930" bIns="52595" numCol="1" spcCol="1270" anchor="ctr" anchorCtr="0">
            <a:no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Gobernanza y medidas estratégicas</a:t>
            </a: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73C0373-F612-B6DD-9A97-BE7E6D169E78}"/>
              </a:ext>
            </a:extLst>
          </p:cNvPr>
          <p:cNvSpPr/>
          <p:nvPr/>
        </p:nvSpPr>
        <p:spPr>
          <a:xfrm>
            <a:off x="6058446" y="1532417"/>
            <a:ext cx="4343021" cy="1373466"/>
          </a:xfrm>
          <a:custGeom>
            <a:avLst/>
            <a:gdLst>
              <a:gd name="connsiteX0" fmla="*/ 0 w 1180191"/>
              <a:gd name="connsiteY0" fmla="*/ 59010 h 590095"/>
              <a:gd name="connsiteX1" fmla="*/ 59010 w 1180191"/>
              <a:gd name="connsiteY1" fmla="*/ 0 h 590095"/>
              <a:gd name="connsiteX2" fmla="*/ 1121182 w 1180191"/>
              <a:gd name="connsiteY2" fmla="*/ 0 h 590095"/>
              <a:gd name="connsiteX3" fmla="*/ 1180192 w 1180191"/>
              <a:gd name="connsiteY3" fmla="*/ 59010 h 590095"/>
              <a:gd name="connsiteX4" fmla="*/ 1180191 w 1180191"/>
              <a:gd name="connsiteY4" fmla="*/ 531086 h 590095"/>
              <a:gd name="connsiteX5" fmla="*/ 1121181 w 1180191"/>
              <a:gd name="connsiteY5" fmla="*/ 590096 h 590095"/>
              <a:gd name="connsiteX6" fmla="*/ 59010 w 1180191"/>
              <a:gd name="connsiteY6" fmla="*/ 590095 h 590095"/>
              <a:gd name="connsiteX7" fmla="*/ 0 w 1180191"/>
              <a:gd name="connsiteY7" fmla="*/ 531085 h 590095"/>
              <a:gd name="connsiteX8" fmla="*/ 0 w 1180191"/>
              <a:gd name="connsiteY8" fmla="*/ 59010 h 59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0191" h="590095">
                <a:moveTo>
                  <a:pt x="0" y="59010"/>
                </a:moveTo>
                <a:cubicBezTo>
                  <a:pt x="0" y="26420"/>
                  <a:pt x="26420" y="0"/>
                  <a:pt x="59010" y="0"/>
                </a:cubicBezTo>
                <a:lnTo>
                  <a:pt x="1121182" y="0"/>
                </a:lnTo>
                <a:cubicBezTo>
                  <a:pt x="1153772" y="0"/>
                  <a:pt x="1180192" y="26420"/>
                  <a:pt x="1180192" y="59010"/>
                </a:cubicBezTo>
                <a:cubicBezTo>
                  <a:pt x="1180192" y="216369"/>
                  <a:pt x="1180191" y="373727"/>
                  <a:pt x="1180191" y="531086"/>
                </a:cubicBezTo>
                <a:cubicBezTo>
                  <a:pt x="1180191" y="563676"/>
                  <a:pt x="1153771" y="590096"/>
                  <a:pt x="1121181" y="590096"/>
                </a:cubicBezTo>
                <a:lnTo>
                  <a:pt x="59010" y="590095"/>
                </a:lnTo>
                <a:cubicBezTo>
                  <a:pt x="26420" y="590095"/>
                  <a:pt x="0" y="563675"/>
                  <a:pt x="0" y="531085"/>
                </a:cubicBezTo>
                <a:lnTo>
                  <a:pt x="0" y="59010"/>
                </a:lnTo>
                <a:close/>
              </a:path>
            </a:pathLst>
          </a:custGeom>
          <a:solidFill>
            <a:srgbClr val="C0504D">
              <a:hueOff val="2340759"/>
              <a:satOff val="-2919"/>
              <a:lumOff val="686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65930" tIns="52595" rIns="65930" bIns="52595" numCol="1" spcCol="1270" anchor="ctr" anchorCtr="0">
            <a:no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Infraestructura</a:t>
            </a:r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59905327-4CBA-E5F6-C0C0-BEF95011489F}"/>
              </a:ext>
            </a:extLst>
          </p:cNvPr>
          <p:cNvSpPr/>
          <p:nvPr/>
        </p:nvSpPr>
        <p:spPr>
          <a:xfrm>
            <a:off x="11031944" y="1570723"/>
            <a:ext cx="5025212" cy="1373466"/>
          </a:xfrm>
          <a:custGeom>
            <a:avLst/>
            <a:gdLst>
              <a:gd name="connsiteX0" fmla="*/ 0 w 1180191"/>
              <a:gd name="connsiteY0" fmla="*/ 59010 h 590095"/>
              <a:gd name="connsiteX1" fmla="*/ 59010 w 1180191"/>
              <a:gd name="connsiteY1" fmla="*/ 0 h 590095"/>
              <a:gd name="connsiteX2" fmla="*/ 1121182 w 1180191"/>
              <a:gd name="connsiteY2" fmla="*/ 0 h 590095"/>
              <a:gd name="connsiteX3" fmla="*/ 1180192 w 1180191"/>
              <a:gd name="connsiteY3" fmla="*/ 59010 h 590095"/>
              <a:gd name="connsiteX4" fmla="*/ 1180191 w 1180191"/>
              <a:gd name="connsiteY4" fmla="*/ 531086 h 590095"/>
              <a:gd name="connsiteX5" fmla="*/ 1121181 w 1180191"/>
              <a:gd name="connsiteY5" fmla="*/ 590096 h 590095"/>
              <a:gd name="connsiteX6" fmla="*/ 59010 w 1180191"/>
              <a:gd name="connsiteY6" fmla="*/ 590095 h 590095"/>
              <a:gd name="connsiteX7" fmla="*/ 0 w 1180191"/>
              <a:gd name="connsiteY7" fmla="*/ 531085 h 590095"/>
              <a:gd name="connsiteX8" fmla="*/ 0 w 1180191"/>
              <a:gd name="connsiteY8" fmla="*/ 59010 h 59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0191" h="590095">
                <a:moveTo>
                  <a:pt x="0" y="59010"/>
                </a:moveTo>
                <a:cubicBezTo>
                  <a:pt x="0" y="26420"/>
                  <a:pt x="26420" y="0"/>
                  <a:pt x="59010" y="0"/>
                </a:cubicBezTo>
                <a:lnTo>
                  <a:pt x="1121182" y="0"/>
                </a:lnTo>
                <a:cubicBezTo>
                  <a:pt x="1153772" y="0"/>
                  <a:pt x="1180192" y="26420"/>
                  <a:pt x="1180192" y="59010"/>
                </a:cubicBezTo>
                <a:cubicBezTo>
                  <a:pt x="1180192" y="216369"/>
                  <a:pt x="1180191" y="373727"/>
                  <a:pt x="1180191" y="531086"/>
                </a:cubicBezTo>
                <a:cubicBezTo>
                  <a:pt x="1180191" y="563676"/>
                  <a:pt x="1153771" y="590096"/>
                  <a:pt x="1121181" y="590096"/>
                </a:cubicBezTo>
                <a:lnTo>
                  <a:pt x="59010" y="590095"/>
                </a:lnTo>
                <a:cubicBezTo>
                  <a:pt x="26420" y="590095"/>
                  <a:pt x="0" y="563675"/>
                  <a:pt x="0" y="531085"/>
                </a:cubicBezTo>
                <a:lnTo>
                  <a:pt x="0" y="59010"/>
                </a:lnTo>
                <a:close/>
              </a:path>
            </a:pathLst>
          </a:custGeom>
          <a:solidFill>
            <a:srgbClr val="C0504D">
              <a:hueOff val="4681519"/>
              <a:satOff val="-5839"/>
              <a:lumOff val="1373"/>
              <a:alphaOff val="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65930" tIns="52595" rIns="65930" bIns="52595" numCol="1" spcCol="1270" anchor="ctr" anchorCtr="0">
            <a:no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Medidas de acompañamiento para mejora de la prevención y gestión de corrientes prioritarias</a:t>
            </a:r>
          </a:p>
        </p:txBody>
      </p:sp>
      <p:pic>
        <p:nvPicPr>
          <p:cNvPr id="15" name="4 Imagen" descr="LOGO Observatorio Residuos completo.jpg">
            <a:extLst>
              <a:ext uri="{FF2B5EF4-FFF2-40B4-BE49-F238E27FC236}">
                <a16:creationId xmlns:a16="http://schemas.microsoft.com/office/drawing/2014/main" id="{4908A454-8DC0-57F3-71FD-AED554891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0" y="9383506"/>
            <a:ext cx="2057453" cy="77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688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979455" y="281285"/>
            <a:ext cx="1316355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100">
                <a:solidFill>
                  <a:schemeClr val="bg2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100">
                <a:solidFill>
                  <a:schemeClr val="bg2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100">
                <a:solidFill>
                  <a:schemeClr val="bg2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100">
                <a:solidFill>
                  <a:schemeClr val="bg2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100">
                <a:solidFill>
                  <a:schemeClr val="bg2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"/>
              <a:defRPr sz="1100">
                <a:solidFill>
                  <a:schemeClr val="bg2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"/>
              <a:defRPr sz="1100">
                <a:solidFill>
                  <a:schemeClr val="bg2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"/>
              <a:defRPr sz="1100">
                <a:solidFill>
                  <a:schemeClr val="bg2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Font typeface="Symbol" pitchFamily="18" charset="2"/>
              <a:buChar char=""/>
              <a:defRPr sz="1100">
                <a:solidFill>
                  <a:schemeClr val="bg2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2100" dirty="0">
                <a:solidFill>
                  <a:srgbClr val="808080"/>
                </a:solidFill>
                <a:latin typeface="Calibri" pitchFamily="34" charset="0"/>
              </a:rPr>
              <a:t>Plan de prevención y gestión de residuos urbanos de Araba-Álava 2017-2030 </a:t>
            </a:r>
          </a:p>
          <a:p>
            <a:pPr eaLnBrk="1" hangingPunct="1">
              <a:spcBef>
                <a:spcPct val="0"/>
              </a:spcBef>
            </a:pPr>
            <a:r>
              <a:rPr lang="es-ES" sz="2400" b="1" dirty="0">
                <a:solidFill>
                  <a:srgbClr val="CC0066"/>
                </a:solidFill>
                <a:latin typeface="Calibri" pitchFamily="34" charset="0"/>
              </a:rPr>
              <a:t>10. PRESUPUESTO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226" y="7158588"/>
            <a:ext cx="15006506" cy="158679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7EF9000-EFCF-4464-9859-7178D79D6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1388419"/>
            <a:ext cx="17732199" cy="5725076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6741BC9-598C-41DC-8BBF-B0A6F89B4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773509"/>
              </p:ext>
            </p:extLst>
          </p:nvPr>
        </p:nvGraphicFramePr>
        <p:xfrm>
          <a:off x="1600201" y="8877300"/>
          <a:ext cx="12124890" cy="1299835"/>
        </p:xfrm>
        <a:graphic>
          <a:graphicData uri="http://schemas.openxmlformats.org/drawingml/2006/table">
            <a:tbl>
              <a:tblPr firstRow="1" firstCol="1" bandRow="1"/>
              <a:tblGrid>
                <a:gridCol w="1744590">
                  <a:extLst>
                    <a:ext uri="{9D8B030D-6E8A-4147-A177-3AD203B41FA5}">
                      <a16:colId xmlns:a16="http://schemas.microsoft.com/office/drawing/2014/main" val="469730470"/>
                    </a:ext>
                  </a:extLst>
                </a:gridCol>
                <a:gridCol w="2903609">
                  <a:extLst>
                    <a:ext uri="{9D8B030D-6E8A-4147-A177-3AD203B41FA5}">
                      <a16:colId xmlns:a16="http://schemas.microsoft.com/office/drawing/2014/main" val="1766897133"/>
                    </a:ext>
                  </a:extLst>
                </a:gridCol>
                <a:gridCol w="2330155">
                  <a:extLst>
                    <a:ext uri="{9D8B030D-6E8A-4147-A177-3AD203B41FA5}">
                      <a16:colId xmlns:a16="http://schemas.microsoft.com/office/drawing/2014/main" val="3320366131"/>
                    </a:ext>
                  </a:extLst>
                </a:gridCol>
                <a:gridCol w="3003845">
                  <a:extLst>
                    <a:ext uri="{9D8B030D-6E8A-4147-A177-3AD203B41FA5}">
                      <a16:colId xmlns:a16="http://schemas.microsoft.com/office/drawing/2014/main" val="230047517"/>
                    </a:ext>
                  </a:extLst>
                </a:gridCol>
                <a:gridCol w="2142691">
                  <a:extLst>
                    <a:ext uri="{9D8B030D-6E8A-4147-A177-3AD203B41FA5}">
                      <a16:colId xmlns:a16="http://schemas.microsoft.com/office/drawing/2014/main" val="2960140888"/>
                    </a:ext>
                  </a:extLst>
                </a:gridCol>
              </a:tblGrid>
              <a:tr h="584898">
                <a:tc>
                  <a:txBody>
                    <a:bodyPr/>
                    <a:lstStyle/>
                    <a:p>
                      <a:pPr algn="just"/>
                      <a:endParaRPr lang="es-ES" sz="200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PROGRAMA 1 (€)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PROGRAMA 2 (€)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PROGRAMA 3 (€)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(€)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111542"/>
                  </a:ext>
                </a:extLst>
              </a:tr>
              <a:tr h="7149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2017-2030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11.441.000   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44.480.000   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4.354.000   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60.275.000   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203307"/>
                  </a:ext>
                </a:extLst>
              </a:tr>
            </a:tbl>
          </a:graphicData>
        </a:graphic>
      </p:graphicFrame>
      <p:sp>
        <p:nvSpPr>
          <p:cNvPr id="5" name="Text Box 24">
            <a:extLst>
              <a:ext uri="{FF2B5EF4-FFF2-40B4-BE49-F238E27FC236}">
                <a16:creationId xmlns:a16="http://schemas.microsoft.com/office/drawing/2014/main" id="{93B0A520-5527-CC7B-B6B2-1F8D3CB45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9355"/>
            <a:ext cx="13163550" cy="984885"/>
          </a:xfrm>
          <a:prstGeom prst="rect">
            <a:avLst/>
          </a:prstGeom>
          <a:solidFill>
            <a:srgbClr val="F5FBE9"/>
          </a:solidFill>
          <a:ln>
            <a:solidFill>
              <a:schemeClr val="bg1"/>
            </a:solidFill>
          </a:ln>
        </p:spPr>
        <p:txBody>
          <a:bodyPr wrap="square" lIns="0" tIns="0" rIns="0" bIns="0" anchor="b">
            <a:sp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Plan de prevención y gestión de residuos urbanos de Araba-Álava 2017-2030 </a:t>
            </a:r>
          </a:p>
          <a:p>
            <a:pPr>
              <a:spcBef>
                <a:spcPct val="0"/>
              </a:spcBef>
            </a:pPr>
            <a:r>
              <a:rPr lang="es-ES" sz="3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PROGRAMACION Y PRESUPUESTO</a:t>
            </a:r>
          </a:p>
        </p:txBody>
      </p:sp>
      <p:pic>
        <p:nvPicPr>
          <p:cNvPr id="7" name="4 Imagen" descr="LOGO Observatorio Residuos completo.jpg">
            <a:extLst>
              <a:ext uri="{FF2B5EF4-FFF2-40B4-BE49-F238E27FC236}">
                <a16:creationId xmlns:a16="http://schemas.microsoft.com/office/drawing/2014/main" id="{7CB08E58-5970-9D90-C8B6-0D2E689AA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0" y="9383506"/>
            <a:ext cx="2057453" cy="77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084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entágono 5">
            <a:extLst>
              <a:ext uri="{FF2B5EF4-FFF2-40B4-BE49-F238E27FC236}">
                <a16:creationId xmlns:a16="http://schemas.microsoft.com/office/drawing/2014/main" id="{C02D833A-671A-4FC3-A0B1-1C3CFD9EC056}"/>
              </a:ext>
            </a:extLst>
          </p:cNvPr>
          <p:cNvSpPr/>
          <p:nvPr/>
        </p:nvSpPr>
        <p:spPr>
          <a:xfrm>
            <a:off x="2218515" y="5053623"/>
            <a:ext cx="11414339" cy="564158"/>
          </a:xfrm>
          <a:prstGeom prst="homePlate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2200" dirty="0"/>
          </a:p>
        </p:txBody>
      </p:sp>
      <p:sp>
        <p:nvSpPr>
          <p:cNvPr id="8" name="Pentágono 5">
            <a:extLst>
              <a:ext uri="{FF2B5EF4-FFF2-40B4-BE49-F238E27FC236}">
                <a16:creationId xmlns:a16="http://schemas.microsoft.com/office/drawing/2014/main" id="{9FCDB15E-0D64-4276-BED2-F63973326C41}"/>
              </a:ext>
            </a:extLst>
          </p:cNvPr>
          <p:cNvSpPr/>
          <p:nvPr/>
        </p:nvSpPr>
        <p:spPr>
          <a:xfrm>
            <a:off x="2230326" y="3792693"/>
            <a:ext cx="11414339" cy="564158"/>
          </a:xfrm>
          <a:prstGeom prst="homePlate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2200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F2CFD27-7B34-4B85-BCA4-CBFB667F992A}"/>
              </a:ext>
            </a:extLst>
          </p:cNvPr>
          <p:cNvSpPr/>
          <p:nvPr/>
        </p:nvSpPr>
        <p:spPr>
          <a:xfrm>
            <a:off x="2249779" y="2628900"/>
            <a:ext cx="771416" cy="35903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/>
              <a:t>2018</a:t>
            </a:r>
            <a:endParaRPr lang="es-ES" sz="2200" dirty="0"/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F553B2CF-039C-4CC8-BDF3-6E9E426072DF}"/>
              </a:ext>
            </a:extLst>
          </p:cNvPr>
          <p:cNvCxnSpPr>
            <a:cxnSpLocks/>
          </p:cNvCxnSpPr>
          <p:nvPr/>
        </p:nvCxnSpPr>
        <p:spPr>
          <a:xfrm>
            <a:off x="2260103" y="2284333"/>
            <a:ext cx="11204184" cy="284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6DFF221B-DFD2-4992-9481-D1082D94C168}"/>
              </a:ext>
            </a:extLst>
          </p:cNvPr>
          <p:cNvSpPr/>
          <p:nvPr/>
        </p:nvSpPr>
        <p:spPr>
          <a:xfrm>
            <a:off x="2751535" y="1910220"/>
            <a:ext cx="9970401" cy="384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>
                <a:solidFill>
                  <a:schemeClr val="tx1"/>
                </a:solidFill>
              </a:rPr>
              <a:t>Periodo de vigencia del PRU 2030</a:t>
            </a:r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27" name="Pentágono 21">
            <a:extLst>
              <a:ext uri="{FF2B5EF4-FFF2-40B4-BE49-F238E27FC236}">
                <a16:creationId xmlns:a16="http://schemas.microsoft.com/office/drawing/2014/main" id="{1FCB5710-C148-4948-9A87-655DF1D971FB}"/>
              </a:ext>
            </a:extLst>
          </p:cNvPr>
          <p:cNvSpPr/>
          <p:nvPr/>
        </p:nvSpPr>
        <p:spPr>
          <a:xfrm rot="5400000">
            <a:off x="2448605" y="3939600"/>
            <a:ext cx="352653" cy="253206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9DD5ECA9-1942-46D8-9DB5-9DF6FB0919B7}"/>
              </a:ext>
            </a:extLst>
          </p:cNvPr>
          <p:cNvSpPr/>
          <p:nvPr/>
        </p:nvSpPr>
        <p:spPr>
          <a:xfrm>
            <a:off x="2090821" y="3362049"/>
            <a:ext cx="12417027" cy="449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200" dirty="0">
                <a:solidFill>
                  <a:schemeClr val="tx1"/>
                </a:solidFill>
              </a:rPr>
              <a:t>Informes de seguimiento de la evolución en el grado de cumplimiento de objetivos y acciones</a:t>
            </a:r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30" name="Pentágono 24">
            <a:extLst>
              <a:ext uri="{FF2B5EF4-FFF2-40B4-BE49-F238E27FC236}">
                <a16:creationId xmlns:a16="http://schemas.microsoft.com/office/drawing/2014/main" id="{EA79EBF6-3C44-4EA6-8EFC-77CC81137F83}"/>
              </a:ext>
            </a:extLst>
          </p:cNvPr>
          <p:cNvSpPr/>
          <p:nvPr/>
        </p:nvSpPr>
        <p:spPr>
          <a:xfrm rot="5400000">
            <a:off x="5126704" y="5191357"/>
            <a:ext cx="352653" cy="253206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4E4E99E1-B081-4211-96FE-C5AE2553F3A3}"/>
              </a:ext>
            </a:extLst>
          </p:cNvPr>
          <p:cNvSpPr/>
          <p:nvPr/>
        </p:nvSpPr>
        <p:spPr>
          <a:xfrm>
            <a:off x="3880284" y="4667942"/>
            <a:ext cx="2973824" cy="439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solidFill>
                  <a:schemeClr val="tx1"/>
                </a:solidFill>
              </a:rPr>
              <a:t>Evaluación intermedia</a:t>
            </a:r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CD339F2C-52C9-44D7-93F1-60573D19B6DD}"/>
              </a:ext>
            </a:extLst>
          </p:cNvPr>
          <p:cNvSpPr/>
          <p:nvPr/>
        </p:nvSpPr>
        <p:spPr>
          <a:xfrm>
            <a:off x="3124200" y="2628900"/>
            <a:ext cx="771416" cy="35903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/>
              <a:t>2019</a:t>
            </a:r>
            <a:endParaRPr lang="es-ES" sz="2200" dirty="0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914F4432-1571-4EFC-A8DD-DBBD04C03DFD}"/>
              </a:ext>
            </a:extLst>
          </p:cNvPr>
          <p:cNvSpPr/>
          <p:nvPr/>
        </p:nvSpPr>
        <p:spPr>
          <a:xfrm>
            <a:off x="3988296" y="2628900"/>
            <a:ext cx="771416" cy="35903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/>
              <a:t>2020</a:t>
            </a:r>
            <a:endParaRPr lang="es-ES" sz="2200" dirty="0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FBA6B87A-AFA5-40B9-88EF-D38D87A50AD9}"/>
              </a:ext>
            </a:extLst>
          </p:cNvPr>
          <p:cNvSpPr/>
          <p:nvPr/>
        </p:nvSpPr>
        <p:spPr>
          <a:xfrm>
            <a:off x="4852392" y="2628900"/>
            <a:ext cx="771416" cy="35903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/>
              <a:t>2021</a:t>
            </a:r>
            <a:endParaRPr lang="es-ES" sz="2200" dirty="0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8F7BC121-10E9-49D5-9065-06EC3BC19CE5}"/>
              </a:ext>
            </a:extLst>
          </p:cNvPr>
          <p:cNvSpPr/>
          <p:nvPr/>
        </p:nvSpPr>
        <p:spPr>
          <a:xfrm>
            <a:off x="5716488" y="2628900"/>
            <a:ext cx="771416" cy="35903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/>
              <a:t>2022</a:t>
            </a:r>
            <a:endParaRPr lang="es-ES" sz="2200" dirty="0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F8D7FFC2-B146-4A36-8024-D2096641D26D}"/>
              </a:ext>
            </a:extLst>
          </p:cNvPr>
          <p:cNvSpPr/>
          <p:nvPr/>
        </p:nvSpPr>
        <p:spPr>
          <a:xfrm>
            <a:off x="6580584" y="2628900"/>
            <a:ext cx="771416" cy="35903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/>
              <a:t>2023</a:t>
            </a:r>
            <a:endParaRPr lang="es-ES" sz="2200" dirty="0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51E35569-7B43-4E76-BADD-76ECAABB7113}"/>
              </a:ext>
            </a:extLst>
          </p:cNvPr>
          <p:cNvSpPr/>
          <p:nvPr/>
        </p:nvSpPr>
        <p:spPr>
          <a:xfrm>
            <a:off x="7475799" y="2628900"/>
            <a:ext cx="771416" cy="35903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/>
              <a:t>2024</a:t>
            </a:r>
            <a:endParaRPr lang="es-ES" sz="2200" dirty="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CFC07B1A-C9E7-4701-BF1B-A670ECC6B15A}"/>
              </a:ext>
            </a:extLst>
          </p:cNvPr>
          <p:cNvSpPr/>
          <p:nvPr/>
        </p:nvSpPr>
        <p:spPr>
          <a:xfrm>
            <a:off x="8355682" y="2628900"/>
            <a:ext cx="771416" cy="35903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/>
              <a:t>2025</a:t>
            </a:r>
            <a:endParaRPr lang="es-ES" sz="2200" dirty="0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10F776ED-9C10-4F6D-BCB0-6EB44DE34489}"/>
              </a:ext>
            </a:extLst>
          </p:cNvPr>
          <p:cNvSpPr/>
          <p:nvPr/>
        </p:nvSpPr>
        <p:spPr>
          <a:xfrm>
            <a:off x="9250029" y="2628900"/>
            <a:ext cx="771416" cy="35903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/>
              <a:t>2026</a:t>
            </a:r>
            <a:endParaRPr lang="es-ES" sz="2200" dirty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5FC8DE30-A5C4-4E2B-8F26-0509F4955C27}"/>
              </a:ext>
            </a:extLst>
          </p:cNvPr>
          <p:cNvSpPr/>
          <p:nvPr/>
        </p:nvSpPr>
        <p:spPr>
          <a:xfrm>
            <a:off x="10129648" y="2628900"/>
            <a:ext cx="771416" cy="35903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/>
              <a:t>2027</a:t>
            </a:r>
            <a:endParaRPr lang="es-ES" sz="2200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1D32303C-B5C3-4278-B45A-CBEFE1E1F7FA}"/>
              </a:ext>
            </a:extLst>
          </p:cNvPr>
          <p:cNvSpPr/>
          <p:nvPr/>
        </p:nvSpPr>
        <p:spPr>
          <a:xfrm>
            <a:off x="10993744" y="2628900"/>
            <a:ext cx="771416" cy="35903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/>
              <a:t>2028</a:t>
            </a:r>
            <a:endParaRPr lang="es-ES" sz="2200" dirty="0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AF33B669-955D-49F3-A618-BD2364A1B974}"/>
              </a:ext>
            </a:extLst>
          </p:cNvPr>
          <p:cNvSpPr/>
          <p:nvPr/>
        </p:nvSpPr>
        <p:spPr>
          <a:xfrm>
            <a:off x="11857840" y="2628900"/>
            <a:ext cx="771416" cy="35903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/>
              <a:t>2029</a:t>
            </a:r>
            <a:endParaRPr lang="es-ES" sz="2200" dirty="0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99D31CD0-6A04-43A2-868E-B1EAA970677D}"/>
              </a:ext>
            </a:extLst>
          </p:cNvPr>
          <p:cNvSpPr/>
          <p:nvPr/>
        </p:nvSpPr>
        <p:spPr>
          <a:xfrm>
            <a:off x="12721936" y="2628900"/>
            <a:ext cx="771416" cy="35903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/>
              <a:t>2030</a:t>
            </a:r>
            <a:endParaRPr lang="es-ES" sz="2200" dirty="0"/>
          </a:p>
        </p:txBody>
      </p:sp>
      <p:sp>
        <p:nvSpPr>
          <p:cNvPr id="48" name="Pentágono 21">
            <a:extLst>
              <a:ext uri="{FF2B5EF4-FFF2-40B4-BE49-F238E27FC236}">
                <a16:creationId xmlns:a16="http://schemas.microsoft.com/office/drawing/2014/main" id="{4C0B4592-F501-400E-8A1C-6EB15A175B9A}"/>
              </a:ext>
            </a:extLst>
          </p:cNvPr>
          <p:cNvSpPr/>
          <p:nvPr/>
        </p:nvSpPr>
        <p:spPr>
          <a:xfrm rot="5400000">
            <a:off x="3290500" y="3939600"/>
            <a:ext cx="352653" cy="253206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/>
          </a:p>
        </p:txBody>
      </p:sp>
      <p:sp>
        <p:nvSpPr>
          <p:cNvPr id="49" name="Pentágono 21">
            <a:extLst>
              <a:ext uri="{FF2B5EF4-FFF2-40B4-BE49-F238E27FC236}">
                <a16:creationId xmlns:a16="http://schemas.microsoft.com/office/drawing/2014/main" id="{6361BA51-233C-44BB-98A0-2906A8916379}"/>
              </a:ext>
            </a:extLst>
          </p:cNvPr>
          <p:cNvSpPr/>
          <p:nvPr/>
        </p:nvSpPr>
        <p:spPr>
          <a:xfrm rot="5400000">
            <a:off x="4225426" y="3939600"/>
            <a:ext cx="352653" cy="253206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/>
          </a:p>
        </p:txBody>
      </p:sp>
      <p:sp>
        <p:nvSpPr>
          <p:cNvPr id="50" name="Pentágono 21">
            <a:extLst>
              <a:ext uri="{FF2B5EF4-FFF2-40B4-BE49-F238E27FC236}">
                <a16:creationId xmlns:a16="http://schemas.microsoft.com/office/drawing/2014/main" id="{CEA32F7C-4E5C-470A-97FC-852049479180}"/>
              </a:ext>
            </a:extLst>
          </p:cNvPr>
          <p:cNvSpPr/>
          <p:nvPr/>
        </p:nvSpPr>
        <p:spPr>
          <a:xfrm rot="5400000">
            <a:off x="5087222" y="3939600"/>
            <a:ext cx="352653" cy="253206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/>
          </a:p>
        </p:txBody>
      </p:sp>
      <p:sp>
        <p:nvSpPr>
          <p:cNvPr id="52" name="Pentágono 21">
            <a:extLst>
              <a:ext uri="{FF2B5EF4-FFF2-40B4-BE49-F238E27FC236}">
                <a16:creationId xmlns:a16="http://schemas.microsoft.com/office/drawing/2014/main" id="{E6202662-00E1-4C17-9F08-40A8C6A6B2F9}"/>
              </a:ext>
            </a:extLst>
          </p:cNvPr>
          <p:cNvSpPr/>
          <p:nvPr/>
        </p:nvSpPr>
        <p:spPr>
          <a:xfrm rot="5400000">
            <a:off x="6746884" y="3939600"/>
            <a:ext cx="352653" cy="253206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/>
          </a:p>
        </p:txBody>
      </p:sp>
      <p:sp>
        <p:nvSpPr>
          <p:cNvPr id="53" name="Pentágono 21">
            <a:extLst>
              <a:ext uri="{FF2B5EF4-FFF2-40B4-BE49-F238E27FC236}">
                <a16:creationId xmlns:a16="http://schemas.microsoft.com/office/drawing/2014/main" id="{5D4C72DF-3176-41A6-BAA0-FC0B14C66DFC}"/>
              </a:ext>
            </a:extLst>
          </p:cNvPr>
          <p:cNvSpPr/>
          <p:nvPr/>
        </p:nvSpPr>
        <p:spPr>
          <a:xfrm rot="5400000">
            <a:off x="7679227" y="3939600"/>
            <a:ext cx="352653" cy="253206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/>
          </a:p>
        </p:txBody>
      </p:sp>
      <p:sp>
        <p:nvSpPr>
          <p:cNvPr id="54" name="Pentágono 21">
            <a:extLst>
              <a:ext uri="{FF2B5EF4-FFF2-40B4-BE49-F238E27FC236}">
                <a16:creationId xmlns:a16="http://schemas.microsoft.com/office/drawing/2014/main" id="{56603058-DE49-4DC6-9DD5-7BC286DB8F8F}"/>
              </a:ext>
            </a:extLst>
          </p:cNvPr>
          <p:cNvSpPr/>
          <p:nvPr/>
        </p:nvSpPr>
        <p:spPr>
          <a:xfrm rot="5400000">
            <a:off x="8552681" y="3939600"/>
            <a:ext cx="352653" cy="253206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/>
          </a:p>
        </p:txBody>
      </p:sp>
      <p:sp>
        <p:nvSpPr>
          <p:cNvPr id="55" name="Pentágono 21">
            <a:extLst>
              <a:ext uri="{FF2B5EF4-FFF2-40B4-BE49-F238E27FC236}">
                <a16:creationId xmlns:a16="http://schemas.microsoft.com/office/drawing/2014/main" id="{EE33B576-CF85-40BF-87CF-226B604F52CB}"/>
              </a:ext>
            </a:extLst>
          </p:cNvPr>
          <p:cNvSpPr/>
          <p:nvPr/>
        </p:nvSpPr>
        <p:spPr>
          <a:xfrm rot="5400000">
            <a:off x="9472313" y="3939600"/>
            <a:ext cx="352653" cy="253206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/>
          </a:p>
        </p:txBody>
      </p:sp>
      <p:sp>
        <p:nvSpPr>
          <p:cNvPr id="56" name="Pentágono 21">
            <a:extLst>
              <a:ext uri="{FF2B5EF4-FFF2-40B4-BE49-F238E27FC236}">
                <a16:creationId xmlns:a16="http://schemas.microsoft.com/office/drawing/2014/main" id="{15FE5417-BF90-4F09-8BA2-8B95FF5447E5}"/>
              </a:ext>
            </a:extLst>
          </p:cNvPr>
          <p:cNvSpPr/>
          <p:nvPr/>
        </p:nvSpPr>
        <p:spPr>
          <a:xfrm rot="5400000">
            <a:off x="10382110" y="3939600"/>
            <a:ext cx="352653" cy="253206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/>
          </a:p>
        </p:txBody>
      </p:sp>
      <p:sp>
        <p:nvSpPr>
          <p:cNvPr id="57" name="Pentágono 21">
            <a:extLst>
              <a:ext uri="{FF2B5EF4-FFF2-40B4-BE49-F238E27FC236}">
                <a16:creationId xmlns:a16="http://schemas.microsoft.com/office/drawing/2014/main" id="{2775528B-94CD-4DD9-9E82-5DDB75BE92C5}"/>
              </a:ext>
            </a:extLst>
          </p:cNvPr>
          <p:cNvSpPr/>
          <p:nvPr/>
        </p:nvSpPr>
        <p:spPr>
          <a:xfrm rot="5400000">
            <a:off x="11243623" y="3939600"/>
            <a:ext cx="352653" cy="253206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/>
          </a:p>
        </p:txBody>
      </p:sp>
      <p:sp>
        <p:nvSpPr>
          <p:cNvPr id="58" name="Pentágono 21">
            <a:extLst>
              <a:ext uri="{FF2B5EF4-FFF2-40B4-BE49-F238E27FC236}">
                <a16:creationId xmlns:a16="http://schemas.microsoft.com/office/drawing/2014/main" id="{B03E34A9-DF2E-48AE-A459-294EC2CE7267}"/>
              </a:ext>
            </a:extLst>
          </p:cNvPr>
          <p:cNvSpPr/>
          <p:nvPr/>
        </p:nvSpPr>
        <p:spPr>
          <a:xfrm rot="5400000">
            <a:off x="12039472" y="3939600"/>
            <a:ext cx="352653" cy="253206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/>
          </a:p>
        </p:txBody>
      </p:sp>
      <p:sp>
        <p:nvSpPr>
          <p:cNvPr id="59" name="Pentágono 21">
            <a:extLst>
              <a:ext uri="{FF2B5EF4-FFF2-40B4-BE49-F238E27FC236}">
                <a16:creationId xmlns:a16="http://schemas.microsoft.com/office/drawing/2014/main" id="{C7846C65-140C-4234-99AE-4F43CAFB3877}"/>
              </a:ext>
            </a:extLst>
          </p:cNvPr>
          <p:cNvSpPr/>
          <p:nvPr/>
        </p:nvSpPr>
        <p:spPr>
          <a:xfrm rot="5400000">
            <a:off x="12878206" y="3939600"/>
            <a:ext cx="352653" cy="253206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/>
          </a:p>
        </p:txBody>
      </p:sp>
      <p:sp>
        <p:nvSpPr>
          <p:cNvPr id="62" name="Pentágono 24">
            <a:extLst>
              <a:ext uri="{FF2B5EF4-FFF2-40B4-BE49-F238E27FC236}">
                <a16:creationId xmlns:a16="http://schemas.microsoft.com/office/drawing/2014/main" id="{506FB50A-129D-4A6A-99CE-E260ED1BF281}"/>
              </a:ext>
            </a:extLst>
          </p:cNvPr>
          <p:cNvSpPr/>
          <p:nvPr/>
        </p:nvSpPr>
        <p:spPr>
          <a:xfrm rot="5400000">
            <a:off x="8583088" y="5191357"/>
            <a:ext cx="352653" cy="253206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/>
          </a:p>
        </p:txBody>
      </p:sp>
      <p:sp>
        <p:nvSpPr>
          <p:cNvPr id="63" name="Pentágono 24">
            <a:extLst>
              <a:ext uri="{FF2B5EF4-FFF2-40B4-BE49-F238E27FC236}">
                <a16:creationId xmlns:a16="http://schemas.microsoft.com/office/drawing/2014/main" id="{698D632E-D9A1-4D3E-BA2B-1B2E6524EC1A}"/>
              </a:ext>
            </a:extLst>
          </p:cNvPr>
          <p:cNvSpPr/>
          <p:nvPr/>
        </p:nvSpPr>
        <p:spPr>
          <a:xfrm rot="5400000">
            <a:off x="12002290" y="5191357"/>
            <a:ext cx="352653" cy="253206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/>
          </a:p>
        </p:txBody>
      </p:sp>
      <p:sp>
        <p:nvSpPr>
          <p:cNvPr id="64" name="Pentágono 24">
            <a:extLst>
              <a:ext uri="{FF2B5EF4-FFF2-40B4-BE49-F238E27FC236}">
                <a16:creationId xmlns:a16="http://schemas.microsoft.com/office/drawing/2014/main" id="{C76E9C04-35B1-4276-964C-FAA2CBC6CFBE}"/>
              </a:ext>
            </a:extLst>
          </p:cNvPr>
          <p:cNvSpPr/>
          <p:nvPr/>
        </p:nvSpPr>
        <p:spPr>
          <a:xfrm rot="5400000">
            <a:off x="14204919" y="5213764"/>
            <a:ext cx="352653" cy="253206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/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6FE3FFDB-C339-4A68-8E7F-62A9880FBCD1}"/>
              </a:ext>
            </a:extLst>
          </p:cNvPr>
          <p:cNvSpPr/>
          <p:nvPr/>
        </p:nvSpPr>
        <p:spPr>
          <a:xfrm>
            <a:off x="7279168" y="4667942"/>
            <a:ext cx="2973824" cy="439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solidFill>
                  <a:schemeClr val="tx1"/>
                </a:solidFill>
              </a:rPr>
              <a:t>Evaluación intermedia</a:t>
            </a:r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B88AEDF1-8824-4A4A-82FE-3A7CB2EB2BFB}"/>
              </a:ext>
            </a:extLst>
          </p:cNvPr>
          <p:cNvSpPr/>
          <p:nvPr/>
        </p:nvSpPr>
        <p:spPr>
          <a:xfrm>
            <a:off x="10577028" y="4658349"/>
            <a:ext cx="2973824" cy="439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solidFill>
                  <a:schemeClr val="tx1"/>
                </a:solidFill>
              </a:rPr>
              <a:t>Evaluación intermedia</a:t>
            </a:r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F8DC22C8-2293-44F7-A14E-48A11ED41C3D}"/>
              </a:ext>
            </a:extLst>
          </p:cNvPr>
          <p:cNvSpPr/>
          <p:nvPr/>
        </p:nvSpPr>
        <p:spPr>
          <a:xfrm>
            <a:off x="13303300" y="4424420"/>
            <a:ext cx="2079545" cy="638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solidFill>
                  <a:schemeClr val="tx1"/>
                </a:solidFill>
              </a:rPr>
              <a:t>Evaluación</a:t>
            </a:r>
          </a:p>
          <a:p>
            <a:pPr algn="ctr"/>
            <a:r>
              <a:rPr lang="es-ES_tradnl" sz="2200" dirty="0">
                <a:solidFill>
                  <a:schemeClr val="tx1"/>
                </a:solidFill>
              </a:rPr>
              <a:t>final</a:t>
            </a:r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68" name="Pentágono 21">
            <a:extLst>
              <a:ext uri="{FF2B5EF4-FFF2-40B4-BE49-F238E27FC236}">
                <a16:creationId xmlns:a16="http://schemas.microsoft.com/office/drawing/2014/main" id="{AE8B7368-C1EC-46E9-8D3B-BD00613529EC}"/>
              </a:ext>
            </a:extLst>
          </p:cNvPr>
          <p:cNvSpPr/>
          <p:nvPr/>
        </p:nvSpPr>
        <p:spPr>
          <a:xfrm rot="5400000">
            <a:off x="5925868" y="3939600"/>
            <a:ext cx="352653" cy="253206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/>
          </a:p>
        </p:txBody>
      </p:sp>
      <p:sp>
        <p:nvSpPr>
          <p:cNvPr id="69" name="Pentágono 5">
            <a:extLst>
              <a:ext uri="{FF2B5EF4-FFF2-40B4-BE49-F238E27FC236}">
                <a16:creationId xmlns:a16="http://schemas.microsoft.com/office/drawing/2014/main" id="{A9180363-03A1-4367-BC59-AE2B73BDA75B}"/>
              </a:ext>
            </a:extLst>
          </p:cNvPr>
          <p:cNvSpPr/>
          <p:nvPr/>
        </p:nvSpPr>
        <p:spPr>
          <a:xfrm>
            <a:off x="2230326" y="6334994"/>
            <a:ext cx="11414339" cy="564158"/>
          </a:xfrm>
          <a:prstGeom prst="homePlate">
            <a:avLst/>
          </a:prstGeom>
          <a:solidFill>
            <a:srgbClr val="92D05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2200" dirty="0"/>
          </a:p>
        </p:txBody>
      </p:sp>
      <p:sp>
        <p:nvSpPr>
          <p:cNvPr id="70" name="Pentágono 24">
            <a:extLst>
              <a:ext uri="{FF2B5EF4-FFF2-40B4-BE49-F238E27FC236}">
                <a16:creationId xmlns:a16="http://schemas.microsoft.com/office/drawing/2014/main" id="{9DEFD5DD-253B-4960-AB27-FD7F89C85A96}"/>
              </a:ext>
            </a:extLst>
          </p:cNvPr>
          <p:cNvSpPr/>
          <p:nvPr/>
        </p:nvSpPr>
        <p:spPr>
          <a:xfrm rot="5400000">
            <a:off x="5138515" y="6472728"/>
            <a:ext cx="352653" cy="253206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44528D77-3D82-49C2-B24D-B3B443A68A0F}"/>
              </a:ext>
            </a:extLst>
          </p:cNvPr>
          <p:cNvSpPr/>
          <p:nvPr/>
        </p:nvSpPr>
        <p:spPr>
          <a:xfrm>
            <a:off x="3892095" y="5949312"/>
            <a:ext cx="2973824" cy="439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solidFill>
                  <a:schemeClr val="tx1"/>
                </a:solidFill>
              </a:rPr>
              <a:t>Revisión</a:t>
            </a:r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73" name="Pentágono 24">
            <a:extLst>
              <a:ext uri="{FF2B5EF4-FFF2-40B4-BE49-F238E27FC236}">
                <a16:creationId xmlns:a16="http://schemas.microsoft.com/office/drawing/2014/main" id="{F5674196-5A84-4973-9727-C562A83ABF29}"/>
              </a:ext>
            </a:extLst>
          </p:cNvPr>
          <p:cNvSpPr/>
          <p:nvPr/>
        </p:nvSpPr>
        <p:spPr>
          <a:xfrm rot="5400000">
            <a:off x="8594899" y="6472728"/>
            <a:ext cx="352653" cy="253206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/>
          </a:p>
        </p:txBody>
      </p:sp>
      <p:sp>
        <p:nvSpPr>
          <p:cNvPr id="74" name="Pentágono 24">
            <a:extLst>
              <a:ext uri="{FF2B5EF4-FFF2-40B4-BE49-F238E27FC236}">
                <a16:creationId xmlns:a16="http://schemas.microsoft.com/office/drawing/2014/main" id="{9F70654E-EFF0-4B39-9018-2D54EBE790A3}"/>
              </a:ext>
            </a:extLst>
          </p:cNvPr>
          <p:cNvSpPr/>
          <p:nvPr/>
        </p:nvSpPr>
        <p:spPr>
          <a:xfrm rot="5400000">
            <a:off x="12014101" y="6472728"/>
            <a:ext cx="352653" cy="253206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/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B148EC76-E24F-4AAC-8EFE-AFE9ADA46819}"/>
              </a:ext>
            </a:extLst>
          </p:cNvPr>
          <p:cNvSpPr/>
          <p:nvPr/>
        </p:nvSpPr>
        <p:spPr>
          <a:xfrm>
            <a:off x="7290979" y="5948511"/>
            <a:ext cx="2973824" cy="439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solidFill>
                  <a:schemeClr val="tx1"/>
                </a:solidFill>
              </a:rPr>
              <a:t>Revisión</a:t>
            </a:r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685133CB-930F-4659-B9F2-C22A22FF35AE}"/>
              </a:ext>
            </a:extLst>
          </p:cNvPr>
          <p:cNvSpPr/>
          <p:nvPr/>
        </p:nvSpPr>
        <p:spPr>
          <a:xfrm>
            <a:off x="10685040" y="5939720"/>
            <a:ext cx="2973824" cy="439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dirty="0">
                <a:solidFill>
                  <a:schemeClr val="tx1"/>
                </a:solidFill>
              </a:rPr>
              <a:t>Revisión</a:t>
            </a:r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80" name="Llamada rectangular redondeada 22">
            <a:extLst>
              <a:ext uri="{FF2B5EF4-FFF2-40B4-BE49-F238E27FC236}">
                <a16:creationId xmlns:a16="http://schemas.microsoft.com/office/drawing/2014/main" id="{80B646EB-9AAA-4943-83D0-784D0EFBFE64}"/>
              </a:ext>
            </a:extLst>
          </p:cNvPr>
          <p:cNvSpPr/>
          <p:nvPr/>
        </p:nvSpPr>
        <p:spPr>
          <a:xfrm>
            <a:off x="152400" y="3792693"/>
            <a:ext cx="1977892" cy="875249"/>
          </a:xfrm>
          <a:prstGeom prst="wedgeRoundRectCallout">
            <a:avLst>
              <a:gd name="adj1" fmla="val 66808"/>
              <a:gd name="adj2" fmla="val -21829"/>
              <a:gd name="adj3" fmla="val 16667"/>
            </a:avLst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200" dirty="0">
                <a:solidFill>
                  <a:schemeClr val="tx1"/>
                </a:solidFill>
              </a:rPr>
              <a:t>Seguimiento </a:t>
            </a:r>
            <a:r>
              <a:rPr lang="es-ES" sz="2200" b="1" dirty="0">
                <a:solidFill>
                  <a:schemeClr val="tx1"/>
                </a:solidFill>
              </a:rPr>
              <a:t>ANUAL</a:t>
            </a:r>
            <a:endParaRPr lang="es-ES_tradnl" sz="2200" b="1" u="sng" dirty="0">
              <a:solidFill>
                <a:schemeClr val="tx1"/>
              </a:solidFill>
            </a:endParaRPr>
          </a:p>
        </p:txBody>
      </p:sp>
      <p:sp>
        <p:nvSpPr>
          <p:cNvPr id="81" name="Llamada rectangular redondeada 22">
            <a:extLst>
              <a:ext uri="{FF2B5EF4-FFF2-40B4-BE49-F238E27FC236}">
                <a16:creationId xmlns:a16="http://schemas.microsoft.com/office/drawing/2014/main" id="{4ACF2001-C14C-40F1-A107-F61E4603C4FF}"/>
              </a:ext>
            </a:extLst>
          </p:cNvPr>
          <p:cNvSpPr/>
          <p:nvPr/>
        </p:nvSpPr>
        <p:spPr>
          <a:xfrm>
            <a:off x="140551" y="5038265"/>
            <a:ext cx="1977892" cy="875249"/>
          </a:xfrm>
          <a:prstGeom prst="wedgeRoundRectCallout">
            <a:avLst>
              <a:gd name="adj1" fmla="val 66808"/>
              <a:gd name="adj2" fmla="val -21829"/>
              <a:gd name="adj3" fmla="val 16667"/>
            </a:avLst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200" dirty="0">
                <a:solidFill>
                  <a:schemeClr val="tx1"/>
                </a:solidFill>
              </a:rPr>
              <a:t>Evaluación</a:t>
            </a:r>
          </a:p>
          <a:p>
            <a:r>
              <a:rPr lang="es-ES" sz="2200" b="1" dirty="0">
                <a:solidFill>
                  <a:schemeClr val="tx1"/>
                </a:solidFill>
              </a:rPr>
              <a:t>CUATRIENAL</a:t>
            </a:r>
            <a:endParaRPr lang="es-ES_tradnl" sz="2200" b="1" u="sng" dirty="0">
              <a:solidFill>
                <a:schemeClr val="tx1"/>
              </a:solidFill>
            </a:endParaRPr>
          </a:p>
        </p:txBody>
      </p:sp>
      <p:sp>
        <p:nvSpPr>
          <p:cNvPr id="82" name="Llamada rectangular redondeada 22">
            <a:extLst>
              <a:ext uri="{FF2B5EF4-FFF2-40B4-BE49-F238E27FC236}">
                <a16:creationId xmlns:a16="http://schemas.microsoft.com/office/drawing/2014/main" id="{F3715CD7-E555-4E2F-99A7-D004303EB094}"/>
              </a:ext>
            </a:extLst>
          </p:cNvPr>
          <p:cNvSpPr/>
          <p:nvPr/>
        </p:nvSpPr>
        <p:spPr>
          <a:xfrm>
            <a:off x="152400" y="6338033"/>
            <a:ext cx="1953620" cy="875249"/>
          </a:xfrm>
          <a:prstGeom prst="wedgeRoundRectCallout">
            <a:avLst>
              <a:gd name="adj1" fmla="val 66808"/>
              <a:gd name="adj2" fmla="val -21829"/>
              <a:gd name="adj3" fmla="val 16667"/>
            </a:avLst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200" dirty="0">
                <a:solidFill>
                  <a:schemeClr val="tx1"/>
                </a:solidFill>
              </a:rPr>
              <a:t>Revisión </a:t>
            </a:r>
            <a:r>
              <a:rPr lang="es-ES" sz="2200" b="1" dirty="0">
                <a:solidFill>
                  <a:schemeClr val="tx1"/>
                </a:solidFill>
              </a:rPr>
              <a:t>CUATRIENAL</a:t>
            </a:r>
            <a:endParaRPr lang="es-ES_tradnl" sz="2200" b="1" u="sng" dirty="0">
              <a:solidFill>
                <a:schemeClr val="tx1"/>
              </a:solidFill>
            </a:endParaRP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0F1F6073-BC7F-4BC9-9A43-BAA40FC9D222}"/>
              </a:ext>
            </a:extLst>
          </p:cNvPr>
          <p:cNvSpPr txBox="1"/>
          <p:nvPr/>
        </p:nvSpPr>
        <p:spPr>
          <a:xfrm rot="20359154">
            <a:off x="698137" y="2063203"/>
            <a:ext cx="2151358" cy="507831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700" dirty="0">
                <a:solidFill>
                  <a:srgbClr val="FF0000"/>
                </a:solidFill>
              </a:rPr>
              <a:t>Participativo</a:t>
            </a:r>
            <a:endParaRPr lang="es-ES" sz="2700" dirty="0">
              <a:solidFill>
                <a:srgbClr val="FF0000"/>
              </a:solidFill>
            </a:endParaRPr>
          </a:p>
        </p:txBody>
      </p:sp>
      <p:sp>
        <p:nvSpPr>
          <p:cNvPr id="3" name="Text Box 24">
            <a:extLst>
              <a:ext uri="{FF2B5EF4-FFF2-40B4-BE49-F238E27FC236}">
                <a16:creationId xmlns:a16="http://schemas.microsoft.com/office/drawing/2014/main" id="{B8FCC0DB-8B5F-057D-D0A4-0EDD31710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9355"/>
            <a:ext cx="13163550" cy="984885"/>
          </a:xfrm>
          <a:prstGeom prst="rect">
            <a:avLst/>
          </a:prstGeom>
          <a:solidFill>
            <a:srgbClr val="F5FBE9"/>
          </a:solidFill>
          <a:ln>
            <a:solidFill>
              <a:schemeClr val="bg1"/>
            </a:solidFill>
          </a:ln>
        </p:spPr>
        <p:txBody>
          <a:bodyPr wrap="square" lIns="0" tIns="0" rIns="0" bIns="0" anchor="b">
            <a:sp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Plan de prevención y gestión de residuos urbanos de Araba-Álava 2017-2030 </a:t>
            </a:r>
          </a:p>
          <a:p>
            <a:pPr>
              <a:spcBef>
                <a:spcPct val="0"/>
              </a:spcBef>
            </a:pPr>
            <a:r>
              <a:rPr lang="es-ES" sz="3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SEGUIMIENTO Y EVALUACION DEL PLAN</a:t>
            </a:r>
          </a:p>
        </p:txBody>
      </p:sp>
      <p:pic>
        <p:nvPicPr>
          <p:cNvPr id="5" name="4 Imagen" descr="LOGO Observatorio Residuos completo.jpg">
            <a:extLst>
              <a:ext uri="{FF2B5EF4-FFF2-40B4-BE49-F238E27FC236}">
                <a16:creationId xmlns:a16="http://schemas.microsoft.com/office/drawing/2014/main" id="{E75ACDC9-6084-30DF-87AF-5F0B631E8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0" y="9383506"/>
            <a:ext cx="2057453" cy="77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913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4 Imagen" descr="LOGO Observatorio Residuos completo.jpg">
            <a:extLst>
              <a:ext uri="{FF2B5EF4-FFF2-40B4-BE49-F238E27FC236}">
                <a16:creationId xmlns:a16="http://schemas.microsoft.com/office/drawing/2014/main" id="{DAFF4922-0D7C-909F-22D1-37FFDFF97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252" y="1104900"/>
            <a:ext cx="565794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0">
            <a:extLst>
              <a:ext uri="{FF2B5EF4-FFF2-40B4-BE49-F238E27FC236}">
                <a16:creationId xmlns:a16="http://schemas.microsoft.com/office/drawing/2014/main" id="{A415C89E-6213-82B4-6B37-75B2B0DFF7C7}"/>
              </a:ext>
            </a:extLst>
          </p:cNvPr>
          <p:cNvSpPr txBox="1"/>
          <p:nvPr/>
        </p:nvSpPr>
        <p:spPr>
          <a:xfrm>
            <a:off x="3241122" y="4746040"/>
            <a:ext cx="9220200" cy="27699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endParaRPr lang="en-US" sz="3600" b="1" dirty="0">
              <a:latin typeface="Roboto"/>
            </a:endParaRPr>
          </a:p>
          <a:p>
            <a:pPr algn="ctr">
              <a:lnSpc>
                <a:spcPts val="4200"/>
              </a:lnSpc>
            </a:pPr>
            <a:r>
              <a:rPr lang="en-US" sz="3600" b="1" dirty="0">
                <a:latin typeface="Roboto"/>
              </a:rPr>
              <a:t>ESKERRIK ASKO </a:t>
            </a:r>
          </a:p>
          <a:p>
            <a:pPr algn="ctr">
              <a:lnSpc>
                <a:spcPts val="4200"/>
              </a:lnSpc>
            </a:pPr>
            <a:endParaRPr lang="en-US" sz="3600" b="1" dirty="0">
              <a:latin typeface="Roboto"/>
            </a:endParaRPr>
          </a:p>
          <a:p>
            <a:pPr algn="ctr">
              <a:lnSpc>
                <a:spcPts val="4200"/>
              </a:lnSpc>
            </a:pPr>
            <a:r>
              <a:rPr lang="en-US" sz="3600" b="1" dirty="0" err="1">
                <a:latin typeface="Roboto"/>
              </a:rPr>
              <a:t>Muchas</a:t>
            </a:r>
            <a:r>
              <a:rPr lang="en-US" sz="3600" b="1" dirty="0">
                <a:latin typeface="Roboto"/>
              </a:rPr>
              <a:t> gracias</a:t>
            </a:r>
          </a:p>
          <a:p>
            <a:pPr algn="ctr">
              <a:lnSpc>
                <a:spcPts val="4200"/>
              </a:lnSpc>
            </a:pPr>
            <a:endParaRPr lang="en-US" sz="6600" b="1" dirty="0">
              <a:latin typeface="Roboto"/>
            </a:endParaRPr>
          </a:p>
        </p:txBody>
      </p:sp>
      <p:pic>
        <p:nvPicPr>
          <p:cNvPr id="7" name="Picture 2" descr="Semana Europea de Prevención de Residuos 2023. Gobierno de ...">
            <a:extLst>
              <a:ext uri="{FF2B5EF4-FFF2-40B4-BE49-F238E27FC236}">
                <a16:creationId xmlns:a16="http://schemas.microsoft.com/office/drawing/2014/main" id="{76B2BF2E-F621-8C65-FC70-787DFD4FC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9050" y="8518514"/>
            <a:ext cx="1146264" cy="156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La marca">
            <a:extLst>
              <a:ext uri="{FF2B5EF4-FFF2-40B4-BE49-F238E27FC236}">
                <a16:creationId xmlns:a16="http://schemas.microsoft.com/office/drawing/2014/main" id="{0A35F6CC-092B-D5F8-4EED-C389B2C24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016" y="8918328"/>
            <a:ext cx="3878726" cy="116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Logotipo general UPV/EHU - Universidad y Sociedad - UPV/EHU">
            <a:extLst>
              <a:ext uri="{FF2B5EF4-FFF2-40B4-BE49-F238E27FC236}">
                <a16:creationId xmlns:a16="http://schemas.microsoft.com/office/drawing/2014/main" id="{7D5EF725-ADE3-04C8-CD15-233B9441A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127" y="8725028"/>
            <a:ext cx="2971800" cy="136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210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381000" y="259355"/>
            <a:ext cx="13163550" cy="984885"/>
          </a:xfrm>
          <a:prstGeom prst="rect">
            <a:avLst/>
          </a:prstGeom>
          <a:solidFill>
            <a:srgbClr val="F5FBE9"/>
          </a:solidFill>
          <a:ln>
            <a:solidFill>
              <a:schemeClr val="bg1"/>
            </a:solidFill>
          </a:ln>
        </p:spPr>
        <p:txBody>
          <a:bodyPr wrap="square" lIns="0" tIns="0" rIns="0" bIns="0" anchor="b">
            <a:sp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3200" b="1" dirty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Plan de prevención y gestión de residuos urbanos de Araba-Álava 2017-2030 </a:t>
            </a:r>
          </a:p>
          <a:p>
            <a:pPr eaLnBrk="1" hangingPunct="1">
              <a:spcBef>
                <a:spcPct val="0"/>
              </a:spcBef>
            </a:pPr>
            <a:r>
              <a:rPr lang="es-ES" sz="3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ANTECEDENTES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4180" r="2488"/>
          <a:stretch/>
        </p:blipFill>
        <p:spPr bwMode="auto">
          <a:xfrm>
            <a:off x="762000" y="6393261"/>
            <a:ext cx="9153938" cy="380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10489096" y="7563712"/>
            <a:ext cx="7138813" cy="971550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  <a:alpha val="70195"/>
            </a:schemeClr>
          </a:solidFill>
          <a:ln>
            <a:noFill/>
          </a:ln>
          <a:effectLst/>
        </p:spPr>
        <p:txBody>
          <a:bodyPr anchor="ctr"/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kumimoji="0" lang="es-ES" altLang="es-ES" sz="2400" b="1" dirty="0">
                <a:solidFill>
                  <a:schemeClr val="bg1"/>
                </a:solidFill>
              </a:rPr>
              <a:t>ENTRADA EN VIGOR15 de diciembre de 2018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CBC2C0E-031D-7E45-6DC4-6496EB06C7D9}"/>
              </a:ext>
            </a:extLst>
          </p:cNvPr>
          <p:cNvSpPr txBox="1"/>
          <p:nvPr/>
        </p:nvSpPr>
        <p:spPr>
          <a:xfrm>
            <a:off x="381000" y="1636747"/>
            <a:ext cx="17297400" cy="4154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s-ES" sz="2400" dirty="0"/>
              <a:t>PLAN DE GESTION DE RESIDUOS URBANOS DEL TERRITORIO HISTÓRICO DE ALAVA (2006-2016)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s-ES" sz="2400" dirty="0"/>
              <a:t>PLAN INTEGRAL DE GESTIÓN DE LOS RESIDUOS MUNICIPALES DE VITORIA-GASTEIZ (2008-2016)</a:t>
            </a:r>
          </a:p>
          <a:p>
            <a:endParaRPr lang="es-ES" sz="2400" dirty="0">
              <a:latin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s-ES" sz="2400" dirty="0"/>
              <a:t>Ley 3/1998, General de Protección del Medio Ambiente del País Vasco (Art 74) (*)</a:t>
            </a:r>
          </a:p>
          <a:p>
            <a:pPr lvl="2"/>
            <a:r>
              <a:rPr lang="es-ES" sz="2400" dirty="0"/>
              <a:t>En materia de residuos sólidos urbanos corresponde a los órganos forales de los territorios históricos las siguientes competencias: </a:t>
            </a:r>
          </a:p>
          <a:p>
            <a:pPr marL="1657350" lvl="2" indent="-742950">
              <a:buAutoNum type="alphaLcParenR"/>
            </a:pPr>
            <a:r>
              <a:rPr lang="es-ES" sz="2400" b="1" dirty="0"/>
              <a:t>El desarrollo, en cada territorio histórico, de la planificación marco de gestión de residuos sólidos urbanos, a través de los correspondientes planes forales. </a:t>
            </a:r>
          </a:p>
          <a:p>
            <a:pPr marL="1657350" lvl="2" indent="-742950">
              <a:buAutoNum type="alphaLcParenR"/>
            </a:pPr>
            <a:r>
              <a:rPr lang="es-ES" sz="2400" dirty="0"/>
              <a:t>La coordinación, en el ámbito de cada territorio histórico, de las actuaciones municipales en orden a garantizar la prestación integral de servicios en esta materia. </a:t>
            </a:r>
          </a:p>
          <a:p>
            <a:pPr marL="1657350" lvl="2" indent="-742950">
              <a:buAutoNum type="alphaLcParenR"/>
            </a:pPr>
            <a:r>
              <a:rPr lang="es-ES" sz="2400" dirty="0"/>
              <a:t>El impulso de infraestructuras supramunicipales de gestión de residuos.</a:t>
            </a:r>
          </a:p>
        </p:txBody>
      </p:sp>
      <p:pic>
        <p:nvPicPr>
          <p:cNvPr id="8" name="4 Imagen" descr="LOGO Observatorio Residuos completo.jpg">
            <a:extLst>
              <a:ext uri="{FF2B5EF4-FFF2-40B4-BE49-F238E27FC236}">
                <a16:creationId xmlns:a16="http://schemas.microsoft.com/office/drawing/2014/main" id="{B4438035-9119-A05A-B525-25D7BD99B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0" y="9383506"/>
            <a:ext cx="2057453" cy="77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7EB504F-04C6-3B65-3728-5CFAD1BFD4ED}"/>
              </a:ext>
            </a:extLst>
          </p:cNvPr>
          <p:cNvSpPr txBox="1"/>
          <p:nvPr/>
        </p:nvSpPr>
        <p:spPr>
          <a:xfrm>
            <a:off x="9525000" y="5768640"/>
            <a:ext cx="91539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/>
              <a:t>(*) Actualmente vigente Ley 10/2021, de Administración Ambiental de Euskadi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213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340DE80F-DD13-47BF-92A7-C3FFA7C7E9DE}"/>
              </a:ext>
            </a:extLst>
          </p:cNvPr>
          <p:cNvGrpSpPr/>
          <p:nvPr/>
        </p:nvGrpSpPr>
        <p:grpSpPr>
          <a:xfrm>
            <a:off x="0" y="1366349"/>
            <a:ext cx="12344400" cy="8814771"/>
            <a:chOff x="1382498" y="1670093"/>
            <a:chExt cx="6674152" cy="4711745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7EEC28C9-2D4C-465F-B8FE-18AF8670A4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48"/>
            <a:stretch/>
          </p:blipFill>
          <p:spPr>
            <a:xfrm>
              <a:off x="1382498" y="1670093"/>
              <a:ext cx="6674152" cy="471174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E2FC7D21-9152-4B5E-B6EC-FF92B73FD395}"/>
                </a:ext>
              </a:extLst>
            </p:cNvPr>
            <p:cNvSpPr/>
            <p:nvPr/>
          </p:nvSpPr>
          <p:spPr>
            <a:xfrm flipV="1">
              <a:off x="6228184" y="5960356"/>
              <a:ext cx="1261186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t-BR"/>
              </a:defPPr>
              <a:lvl1pPr marL="0" algn="l" defTabSz="1632844" rtl="0" eaLnBrk="1" latinLnBrk="0" hangingPunct="1">
                <a:defRPr sz="321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422" algn="l" defTabSz="1632844" rtl="0" eaLnBrk="1" latinLnBrk="0" hangingPunct="1">
                <a:defRPr sz="321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844" algn="l" defTabSz="1632844" rtl="0" eaLnBrk="1" latinLnBrk="0" hangingPunct="1">
                <a:defRPr sz="321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9266" algn="l" defTabSz="1632844" rtl="0" eaLnBrk="1" latinLnBrk="0" hangingPunct="1">
                <a:defRPr sz="321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688" algn="l" defTabSz="1632844" rtl="0" eaLnBrk="1" latinLnBrk="0" hangingPunct="1">
                <a:defRPr sz="321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2110" algn="l" defTabSz="1632844" rtl="0" eaLnBrk="1" latinLnBrk="0" hangingPunct="1">
                <a:defRPr sz="321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8532" algn="l" defTabSz="1632844" rtl="0" eaLnBrk="1" latinLnBrk="0" hangingPunct="1">
                <a:defRPr sz="321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954" algn="l" defTabSz="1632844" rtl="0" eaLnBrk="1" latinLnBrk="0" hangingPunct="1">
                <a:defRPr sz="321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1376" algn="l" defTabSz="1632844" rtl="0" eaLnBrk="1" latinLnBrk="0" hangingPunct="1">
                <a:defRPr sz="321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 sz="4821"/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E540153F-A95D-4449-9F74-517BF9816E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169" t="9469" r="1171"/>
          <a:stretch/>
        </p:blipFill>
        <p:spPr>
          <a:xfrm>
            <a:off x="12380843" y="2623307"/>
            <a:ext cx="4731446" cy="4691551"/>
          </a:xfrm>
          <a:prstGeom prst="rect">
            <a:avLst/>
          </a:prstGeom>
        </p:spPr>
      </p:pic>
      <p:sp>
        <p:nvSpPr>
          <p:cNvPr id="3" name="Text Box 24">
            <a:extLst>
              <a:ext uri="{FF2B5EF4-FFF2-40B4-BE49-F238E27FC236}">
                <a16:creationId xmlns:a16="http://schemas.microsoft.com/office/drawing/2014/main" id="{71F9FF94-1F5A-D48A-1AE3-BE83AA7DF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9355"/>
            <a:ext cx="13163550" cy="984885"/>
          </a:xfrm>
          <a:prstGeom prst="rect">
            <a:avLst/>
          </a:prstGeom>
          <a:solidFill>
            <a:srgbClr val="F5FBE9"/>
          </a:solidFill>
          <a:ln>
            <a:solidFill>
              <a:schemeClr val="bg1"/>
            </a:solidFill>
          </a:ln>
        </p:spPr>
        <p:txBody>
          <a:bodyPr wrap="square" lIns="0" tIns="0" rIns="0" bIns="0" anchor="b">
            <a:sp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Plan de prevención y gestión de residuos urbanos de Araba-Álava 2017-2030 </a:t>
            </a:r>
          </a:p>
          <a:p>
            <a:pPr>
              <a:spcBef>
                <a:spcPct val="0"/>
              </a:spcBef>
            </a:pPr>
            <a:r>
              <a:rPr lang="es-ES" sz="3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ÁMBITO GEOGRÁFICO, ADMINISTRATIVO Y DEMOGRÁFICO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F46D505-203E-64C6-71D2-1FA16B2D76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695" r="62194"/>
          <a:stretch/>
        </p:blipFill>
        <p:spPr>
          <a:xfrm>
            <a:off x="9846672" y="2623308"/>
            <a:ext cx="3159250" cy="4691551"/>
          </a:xfrm>
          <a:prstGeom prst="rect">
            <a:avLst/>
          </a:prstGeom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id="{981F5806-4106-208E-CDC2-D5E8A860F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0" y="7663692"/>
            <a:ext cx="7772400" cy="885825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  <a:alpha val="70195"/>
            </a:schemeClr>
          </a:solidFill>
          <a:ln>
            <a:noFill/>
          </a:ln>
          <a:effectLst/>
        </p:spPr>
        <p:txBody>
          <a:bodyPr anchor="ctr"/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2800" b="1" dirty="0">
              <a:solidFill>
                <a:schemeClr val="bg1"/>
              </a:solidFill>
            </a:endParaRPr>
          </a:p>
          <a:p>
            <a:r>
              <a:rPr lang="es-ES" sz="2800" b="1" dirty="0">
                <a:solidFill>
                  <a:schemeClr val="bg1"/>
                </a:solidFill>
              </a:rPr>
              <a:t>Territorio Histórico de Alava 340.000 </a:t>
            </a:r>
            <a:r>
              <a:rPr lang="es-ES" sz="2800" b="1" dirty="0" err="1">
                <a:solidFill>
                  <a:schemeClr val="bg1"/>
                </a:solidFill>
              </a:rPr>
              <a:t>hab</a:t>
            </a:r>
            <a:endParaRPr lang="es-ES" sz="2800" b="1" dirty="0">
              <a:solidFill>
                <a:schemeClr val="bg1"/>
              </a:solidFill>
            </a:endParaRPr>
          </a:p>
          <a:p>
            <a:r>
              <a:rPr lang="es-ES" sz="2800" b="1" dirty="0">
                <a:solidFill>
                  <a:schemeClr val="bg1"/>
                </a:solidFill>
              </a:rPr>
              <a:t>Vitoria-Gasteiz 250.000 </a:t>
            </a:r>
            <a:r>
              <a:rPr lang="es-ES" sz="2800" b="1" dirty="0" err="1">
                <a:solidFill>
                  <a:schemeClr val="bg1"/>
                </a:solidFill>
              </a:rPr>
              <a:t>hab</a:t>
            </a:r>
            <a:endParaRPr lang="es-ES" sz="2800" b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endParaRPr kumimoji="0" lang="es-ES" altLang="es-ES" sz="2400" b="1" dirty="0"/>
          </a:p>
        </p:txBody>
      </p:sp>
      <p:pic>
        <p:nvPicPr>
          <p:cNvPr id="4" name="4 Imagen" descr="LOGO Observatorio Residuos completo.jpg">
            <a:extLst>
              <a:ext uri="{FF2B5EF4-FFF2-40B4-BE49-F238E27FC236}">
                <a16:creationId xmlns:a16="http://schemas.microsoft.com/office/drawing/2014/main" id="{793A8135-BF07-038B-420A-06680A6F0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0" y="9383506"/>
            <a:ext cx="2057453" cy="77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61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A1C090E0-4B07-7F4E-8872-C8329397BA5A}"/>
              </a:ext>
            </a:extLst>
          </p:cNvPr>
          <p:cNvGrpSpPr/>
          <p:nvPr/>
        </p:nvGrpSpPr>
        <p:grpSpPr>
          <a:xfrm>
            <a:off x="3566379" y="1362206"/>
            <a:ext cx="9993180" cy="1328500"/>
            <a:chOff x="5305768" y="78446"/>
            <a:chExt cx="13640817" cy="1793554"/>
          </a:xfrm>
        </p:grpSpPr>
        <p:sp>
          <p:nvSpPr>
            <p:cNvPr id="3" name="Forma libre: forma 2">
              <a:extLst>
                <a:ext uri="{FF2B5EF4-FFF2-40B4-BE49-F238E27FC236}">
                  <a16:creationId xmlns:a16="http://schemas.microsoft.com/office/drawing/2014/main" id="{14895058-9AD5-6A2A-49CC-23F51831AE9E}"/>
                </a:ext>
              </a:extLst>
            </p:cNvPr>
            <p:cNvSpPr/>
            <p:nvPr/>
          </p:nvSpPr>
          <p:spPr>
            <a:xfrm>
              <a:off x="5305768" y="124572"/>
              <a:ext cx="4368570" cy="1747428"/>
            </a:xfrm>
            <a:custGeom>
              <a:avLst/>
              <a:gdLst>
                <a:gd name="connsiteX0" fmla="*/ 0 w 4368570"/>
                <a:gd name="connsiteY0" fmla="*/ 0 h 1747428"/>
                <a:gd name="connsiteX1" fmla="*/ 4368570 w 4368570"/>
                <a:gd name="connsiteY1" fmla="*/ 0 h 1747428"/>
                <a:gd name="connsiteX2" fmla="*/ 4368570 w 4368570"/>
                <a:gd name="connsiteY2" fmla="*/ 1747428 h 1747428"/>
                <a:gd name="connsiteX3" fmla="*/ 0 w 4368570"/>
                <a:gd name="connsiteY3" fmla="*/ 1747428 h 1747428"/>
                <a:gd name="connsiteX4" fmla="*/ 0 w 4368570"/>
                <a:gd name="connsiteY4" fmla="*/ 0 h 174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8570" h="1747428">
                  <a:moveTo>
                    <a:pt x="0" y="0"/>
                  </a:moveTo>
                  <a:lnTo>
                    <a:pt x="4368570" y="0"/>
                  </a:lnTo>
                  <a:lnTo>
                    <a:pt x="4368570" y="1747428"/>
                  </a:lnTo>
                  <a:lnTo>
                    <a:pt x="0" y="1747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_tradnl" sz="2400" kern="1200" dirty="0"/>
                <a:t>Generales de la </a:t>
              </a:r>
              <a:r>
                <a:rPr lang="es-ES_tradnl" sz="2400" b="1" u="sng" kern="1200" dirty="0"/>
                <a:t>actuación pública</a:t>
              </a:r>
              <a:endParaRPr lang="es-ES" sz="2400" b="1" u="sng" kern="1200" dirty="0"/>
            </a:p>
          </p:txBody>
        </p:sp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id="{0EBBE518-9185-DAE6-9369-193C48E099DB}"/>
                </a:ext>
              </a:extLst>
            </p:cNvPr>
            <p:cNvSpPr/>
            <p:nvPr/>
          </p:nvSpPr>
          <p:spPr>
            <a:xfrm>
              <a:off x="14578015" y="78446"/>
              <a:ext cx="4368570" cy="1747428"/>
            </a:xfrm>
            <a:custGeom>
              <a:avLst/>
              <a:gdLst>
                <a:gd name="connsiteX0" fmla="*/ 0 w 4368570"/>
                <a:gd name="connsiteY0" fmla="*/ 0 h 1747428"/>
                <a:gd name="connsiteX1" fmla="*/ 4368570 w 4368570"/>
                <a:gd name="connsiteY1" fmla="*/ 0 h 1747428"/>
                <a:gd name="connsiteX2" fmla="*/ 4368570 w 4368570"/>
                <a:gd name="connsiteY2" fmla="*/ 1747428 h 1747428"/>
                <a:gd name="connsiteX3" fmla="*/ 0 w 4368570"/>
                <a:gd name="connsiteY3" fmla="*/ 1747428 h 1747428"/>
                <a:gd name="connsiteX4" fmla="*/ 0 w 4368570"/>
                <a:gd name="connsiteY4" fmla="*/ 0 h 174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8570" h="1747428">
                  <a:moveTo>
                    <a:pt x="0" y="0"/>
                  </a:moveTo>
                  <a:lnTo>
                    <a:pt x="4368570" y="0"/>
                  </a:lnTo>
                  <a:lnTo>
                    <a:pt x="4368570" y="1747428"/>
                  </a:lnTo>
                  <a:lnTo>
                    <a:pt x="0" y="1747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_tradnl" sz="2400" kern="1200" dirty="0"/>
                <a:t>Sectoriales, de la </a:t>
              </a:r>
              <a:r>
                <a:rPr lang="es-ES_tradnl" sz="2400" b="1" u="sng" kern="1200" dirty="0"/>
                <a:t>gestión ambiental y de residuos</a:t>
              </a:r>
              <a:endParaRPr lang="es-ES" sz="2400" b="1" u="sng" kern="1200" dirty="0"/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502482B5-73BC-1862-8023-2B12ABC4874C}"/>
                </a:ext>
              </a:extLst>
            </p:cNvPr>
            <p:cNvSpPr/>
            <p:nvPr/>
          </p:nvSpPr>
          <p:spPr>
            <a:xfrm>
              <a:off x="9941891" y="78446"/>
              <a:ext cx="4368570" cy="1747428"/>
            </a:xfrm>
            <a:custGeom>
              <a:avLst/>
              <a:gdLst>
                <a:gd name="connsiteX0" fmla="*/ 0 w 4368570"/>
                <a:gd name="connsiteY0" fmla="*/ 0 h 1747428"/>
                <a:gd name="connsiteX1" fmla="*/ 4368570 w 4368570"/>
                <a:gd name="connsiteY1" fmla="*/ 0 h 1747428"/>
                <a:gd name="connsiteX2" fmla="*/ 4368570 w 4368570"/>
                <a:gd name="connsiteY2" fmla="*/ 1747428 h 1747428"/>
                <a:gd name="connsiteX3" fmla="*/ 0 w 4368570"/>
                <a:gd name="connsiteY3" fmla="*/ 1747428 h 1747428"/>
                <a:gd name="connsiteX4" fmla="*/ 0 w 4368570"/>
                <a:gd name="connsiteY4" fmla="*/ 0 h 174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8570" h="1747428">
                  <a:moveTo>
                    <a:pt x="0" y="0"/>
                  </a:moveTo>
                  <a:lnTo>
                    <a:pt x="4368570" y="0"/>
                  </a:lnTo>
                  <a:lnTo>
                    <a:pt x="4368570" y="1747428"/>
                  </a:lnTo>
                  <a:lnTo>
                    <a:pt x="0" y="1747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584" tIns="130048" rIns="227584" bIns="130048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_tradnl" sz="2400" kern="1200" dirty="0"/>
                <a:t>Específicos de los </a:t>
              </a:r>
              <a:r>
                <a:rPr lang="es-ES_tradnl" sz="2400" b="1" u="sng" kern="1200" dirty="0"/>
                <a:t>servicios públicos</a:t>
              </a:r>
              <a:endParaRPr lang="es-ES" sz="2400" b="1" u="sng" kern="1200" dirty="0"/>
            </a:p>
          </p:txBody>
        </p:sp>
      </p:grpSp>
      <p:sp>
        <p:nvSpPr>
          <p:cNvPr id="4" name="Text Box 24">
            <a:extLst>
              <a:ext uri="{FF2B5EF4-FFF2-40B4-BE49-F238E27FC236}">
                <a16:creationId xmlns:a16="http://schemas.microsoft.com/office/drawing/2014/main" id="{67573E04-3116-AEFF-3D47-803D5028B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9355"/>
            <a:ext cx="13163550" cy="984885"/>
          </a:xfrm>
          <a:prstGeom prst="rect">
            <a:avLst/>
          </a:prstGeom>
          <a:solidFill>
            <a:srgbClr val="F5FBE9"/>
          </a:solidFill>
          <a:ln>
            <a:solidFill>
              <a:schemeClr val="bg1"/>
            </a:solidFill>
          </a:ln>
        </p:spPr>
        <p:txBody>
          <a:bodyPr wrap="square" lIns="0" tIns="0" rIns="0" bIns="0" anchor="b">
            <a:sp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Plan de prevención y gestión de residuos urbanos de Araba-Álava 2017-2030 </a:t>
            </a:r>
          </a:p>
          <a:p>
            <a:pPr>
              <a:spcBef>
                <a:spcPct val="0"/>
              </a:spcBef>
            </a:pPr>
            <a:r>
              <a:rPr lang="es-ES" sz="3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MARCO GENERAL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DE50C05-6D46-ECAE-70C7-781F6D04502A}"/>
              </a:ext>
            </a:extLst>
          </p:cNvPr>
          <p:cNvSpPr txBox="1"/>
          <p:nvPr/>
        </p:nvSpPr>
        <p:spPr>
          <a:xfrm>
            <a:off x="365991" y="1745121"/>
            <a:ext cx="3200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PRINCIPIOS DE APLICACION</a:t>
            </a:r>
          </a:p>
        </p:txBody>
      </p:sp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3EF36666-8F28-E985-8F91-4E87635047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82038"/>
              </p:ext>
            </p:extLst>
          </p:nvPr>
        </p:nvGraphicFramePr>
        <p:xfrm>
          <a:off x="457200" y="2924978"/>
          <a:ext cx="17373600" cy="7029347"/>
        </p:xfrm>
        <a:graphic>
          <a:graphicData uri="http://schemas.openxmlformats.org/drawingml/2006/table">
            <a:tbl>
              <a:tblPr firstRow="1" firstCol="1" bandRow="1"/>
              <a:tblGrid>
                <a:gridCol w="2722131">
                  <a:extLst>
                    <a:ext uri="{9D8B030D-6E8A-4147-A177-3AD203B41FA5}">
                      <a16:colId xmlns:a16="http://schemas.microsoft.com/office/drawing/2014/main" val="3886085503"/>
                    </a:ext>
                  </a:extLst>
                </a:gridCol>
                <a:gridCol w="7107669">
                  <a:extLst>
                    <a:ext uri="{9D8B030D-6E8A-4147-A177-3AD203B41FA5}">
                      <a16:colId xmlns:a16="http://schemas.microsoft.com/office/drawing/2014/main" val="1240637203"/>
                    </a:ext>
                  </a:extLst>
                </a:gridCol>
                <a:gridCol w="7543800">
                  <a:extLst>
                    <a:ext uri="{9D8B030D-6E8A-4147-A177-3AD203B41FA5}">
                      <a16:colId xmlns:a16="http://schemas.microsoft.com/office/drawing/2014/main" val="454792223"/>
                    </a:ext>
                  </a:extLst>
                </a:gridCol>
              </a:tblGrid>
              <a:tr h="742781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3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Tipo</a:t>
                      </a:r>
                      <a:endParaRPr lang="es-ES" sz="3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3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Normativa</a:t>
                      </a:r>
                      <a:endParaRPr lang="es-ES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3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Planificación</a:t>
                      </a:r>
                      <a:endParaRPr lang="es-ES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253638"/>
                  </a:ext>
                </a:extLst>
              </a:tr>
              <a:tr h="3045526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3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Europea</a:t>
                      </a:r>
                      <a:endParaRPr lang="es-ES" sz="3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DIRECTIVA (UE) 2018/851 DEL PARLAMENTO EUROPEO Y DEL CONSEJO de 30 de mayo de 2018 por la que se modifica la Directiva 2008/98/CE sobre los residuos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DIRECTIVA (UE) 2018/852 DEL PARLAMENTO EUROPEO Y DEL CONSEJO de 30 de mayo de 2018 por la que se modifica la Directiva 94/62/CE relativa a los envases y residuos de envases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Hacia una Economía Circular. Un programa de cero residuos para Europa. Comunicación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Cerrar el círculo. Un plan de acción de la UE para la Economía Circular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837743"/>
                  </a:ext>
                </a:extLst>
              </a:tr>
              <a:tr h="713921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3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Estatal</a:t>
                      </a:r>
                      <a:endParaRPr lang="es-ES" sz="32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Ley 22/2011 de residuos y suelos contaminados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2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Plan Estatal Marco de Gestión de Residuos (PEMAR) 2016-2022</a:t>
                      </a:r>
                      <a:endParaRPr lang="es-ES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778141"/>
                  </a:ext>
                </a:extLst>
              </a:tr>
              <a:tr h="2406177"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3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Autonómica</a:t>
                      </a:r>
                      <a:endParaRPr lang="es-ES" sz="32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Ley 3/1998 General de Protección del Medio Ambiente del País Vasco *</a:t>
                      </a:r>
                    </a:p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s-E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s-E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*Actualmente vigente Ley 10/2021, 9 de diciembre, de Administración Ambiental de Euskadi</a:t>
                      </a:r>
                      <a:endParaRPr lang="es-E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Plan de Prevención y Gestión de Residuos de la CAPV 2020 **</a:t>
                      </a:r>
                    </a:p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Estrategia de Cambio Climático 2050 del País Vasco</a:t>
                      </a:r>
                      <a:endParaRPr lang="es-E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s-ES" sz="2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IV Programa Marco Ambiental de la CAPV 2020</a:t>
                      </a:r>
                    </a:p>
                    <a:p>
                      <a:pPr algn="l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s-ES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**Actualmente vigente nuevo Plan 2030</a:t>
                      </a:r>
                    </a:p>
                  </a:txBody>
                  <a:tcPr marL="102870" marR="1028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736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976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25CFF82D-DBBB-7605-9EC6-F98E53D2D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5326" t="18483" r="29701"/>
          <a:stretch/>
        </p:blipFill>
        <p:spPr>
          <a:xfrm>
            <a:off x="4114800" y="1258277"/>
            <a:ext cx="8123547" cy="6555445"/>
          </a:xfrm>
          <a:prstGeom prst="rect">
            <a:avLst/>
          </a:prstGeom>
          <a:noFill/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016BA65-8218-62DE-3F5A-9D3A92687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7513596"/>
            <a:ext cx="13163550" cy="2246529"/>
          </a:xfrm>
          <a:prstGeom prst="rect">
            <a:avLst/>
          </a:prstGeom>
        </p:spPr>
      </p:pic>
      <p:sp>
        <p:nvSpPr>
          <p:cNvPr id="4" name="Text Box 24">
            <a:extLst>
              <a:ext uri="{FF2B5EF4-FFF2-40B4-BE49-F238E27FC236}">
                <a16:creationId xmlns:a16="http://schemas.microsoft.com/office/drawing/2014/main" id="{67573E04-3116-AEFF-3D47-803D5028B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9355"/>
            <a:ext cx="13163550" cy="984885"/>
          </a:xfrm>
          <a:prstGeom prst="rect">
            <a:avLst/>
          </a:prstGeom>
          <a:solidFill>
            <a:srgbClr val="F5FBE9"/>
          </a:solidFill>
          <a:ln>
            <a:solidFill>
              <a:schemeClr val="bg1"/>
            </a:solidFill>
          </a:ln>
        </p:spPr>
        <p:txBody>
          <a:bodyPr wrap="square" lIns="0" tIns="0" rIns="0" bIns="0" anchor="b">
            <a:sp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Plan de prevención y gestión de residuos urbanos de Araba-Álava 2017-2030 </a:t>
            </a:r>
          </a:p>
          <a:p>
            <a:pPr>
              <a:spcBef>
                <a:spcPct val="0"/>
              </a:spcBef>
            </a:pPr>
            <a:r>
              <a:rPr lang="es-ES" sz="3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MARCO GENERAL</a:t>
            </a: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0D59AE5A-BBA7-ED44-8B8E-D800C248A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165" y="5676900"/>
            <a:ext cx="3962400" cy="885825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  <a:alpha val="70195"/>
            </a:schemeClr>
          </a:solidFill>
          <a:ln>
            <a:noFill/>
          </a:ln>
          <a:effectLst/>
        </p:spPr>
        <p:txBody>
          <a:bodyPr anchor="ctr"/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2800" b="1" dirty="0">
              <a:solidFill>
                <a:schemeClr val="bg1"/>
              </a:solidFill>
            </a:endParaRPr>
          </a:p>
          <a:p>
            <a:r>
              <a:rPr lang="es-ES" sz="2800" b="1" dirty="0">
                <a:solidFill>
                  <a:schemeClr val="bg1"/>
                </a:solidFill>
              </a:rPr>
              <a:t>Línea Base Año 2016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endParaRPr kumimoji="0" lang="es-ES" altLang="es-ES" sz="2400" b="1" dirty="0"/>
          </a:p>
        </p:txBody>
      </p:sp>
      <p:pic>
        <p:nvPicPr>
          <p:cNvPr id="5" name="4 Imagen" descr="LOGO Observatorio Residuos completo.jpg">
            <a:extLst>
              <a:ext uri="{FF2B5EF4-FFF2-40B4-BE49-F238E27FC236}">
                <a16:creationId xmlns:a16="http://schemas.microsoft.com/office/drawing/2014/main" id="{AEB770D1-D942-6E46-A789-81BD5AEC7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0" y="9383506"/>
            <a:ext cx="2057453" cy="77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291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lamada rectangular redondeada 22">
            <a:extLst>
              <a:ext uri="{FF2B5EF4-FFF2-40B4-BE49-F238E27FC236}">
                <a16:creationId xmlns:a16="http://schemas.microsoft.com/office/drawing/2014/main" id="{4BE39DBC-20D5-402B-A2D2-BBFA60130224}"/>
              </a:ext>
            </a:extLst>
          </p:cNvPr>
          <p:cNvSpPr/>
          <p:nvPr/>
        </p:nvSpPr>
        <p:spPr>
          <a:xfrm>
            <a:off x="213096" y="1726721"/>
            <a:ext cx="3334055" cy="1545701"/>
          </a:xfrm>
          <a:prstGeom prst="wedgeRoundRectCallout">
            <a:avLst>
              <a:gd name="adj1" fmla="val 44848"/>
              <a:gd name="adj2" fmla="val 14139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_tradnl" sz="1500" b="1" u="sng" dirty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18897600" y="8808816"/>
            <a:ext cx="1025009" cy="547688"/>
          </a:xfrm>
        </p:spPr>
        <p:txBody>
          <a:bodyPr/>
          <a:lstStyle/>
          <a:p>
            <a:pPr algn="r"/>
            <a:r>
              <a:rPr lang="pt-BR" dirty="0"/>
              <a:t>Página </a:t>
            </a:r>
            <a:fld id="{9A1F4BC8-3BEB-4408-B31C-6D0B18EF88FA}" type="slidenum">
              <a:rPr lang="pt-BR" smtClean="0"/>
              <a:pPr algn="r"/>
              <a:t>6</a:t>
            </a:fld>
            <a:endParaRPr lang="pt-BR" dirty="0"/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701152566"/>
              </p:ext>
            </p:extLst>
          </p:nvPr>
        </p:nvGraphicFramePr>
        <p:xfrm>
          <a:off x="1752600" y="1485901"/>
          <a:ext cx="13577887" cy="8683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CuadroTexto 15"/>
          <p:cNvSpPr txBox="1"/>
          <p:nvPr/>
        </p:nvSpPr>
        <p:spPr>
          <a:xfrm>
            <a:off x="12854440" y="4190161"/>
            <a:ext cx="36580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700" dirty="0"/>
              <a:t>+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12768629" y="7036025"/>
            <a:ext cx="36580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700" dirty="0"/>
              <a:t>+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10346985" y="8774770"/>
            <a:ext cx="36580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700" dirty="0"/>
              <a:t>+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6313042" y="8801099"/>
            <a:ext cx="36580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700" dirty="0"/>
              <a:t>+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3779497" y="6902453"/>
            <a:ext cx="36580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700" dirty="0"/>
              <a:t>+</a:t>
            </a:r>
          </a:p>
        </p:txBody>
      </p:sp>
      <p:sp>
        <p:nvSpPr>
          <p:cNvPr id="43" name="CuadroTexto 42"/>
          <p:cNvSpPr txBox="1"/>
          <p:nvPr/>
        </p:nvSpPr>
        <p:spPr>
          <a:xfrm>
            <a:off x="3962400" y="4143059"/>
            <a:ext cx="36580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700" dirty="0"/>
              <a:t>+</a:t>
            </a:r>
          </a:p>
        </p:txBody>
      </p:sp>
      <p:sp>
        <p:nvSpPr>
          <p:cNvPr id="44" name="CuadroTexto 43"/>
          <p:cNvSpPr txBox="1"/>
          <p:nvPr/>
        </p:nvSpPr>
        <p:spPr>
          <a:xfrm rot="20184461">
            <a:off x="6424548" y="2446630"/>
            <a:ext cx="42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/>
              <a:t>=</a:t>
            </a:r>
          </a:p>
        </p:txBody>
      </p:sp>
      <p:sp>
        <p:nvSpPr>
          <p:cNvPr id="3" name="Flecha: hacia abajo 2"/>
          <p:cNvSpPr/>
          <p:nvPr/>
        </p:nvSpPr>
        <p:spPr>
          <a:xfrm rot="2345490">
            <a:off x="12867950" y="1784135"/>
            <a:ext cx="585981" cy="9018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/>
          </a:p>
        </p:txBody>
      </p:sp>
      <p:sp>
        <p:nvSpPr>
          <p:cNvPr id="20" name="CuadroTexto 19"/>
          <p:cNvSpPr txBox="1"/>
          <p:nvPr/>
        </p:nvSpPr>
        <p:spPr>
          <a:xfrm>
            <a:off x="11493912" y="1193513"/>
            <a:ext cx="3334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u="sng" dirty="0">
                <a:sym typeface="Wingdings" panose="05000000000000000000" pitchFamily="2" charset="2"/>
              </a:rPr>
              <a:t>Línea de salida</a:t>
            </a:r>
            <a:endParaRPr lang="es-ES" sz="3200" b="1" u="sng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Llamada rectangular redondeada 22">
            <a:extLst>
              <a:ext uri="{FF2B5EF4-FFF2-40B4-BE49-F238E27FC236}">
                <a16:creationId xmlns:a16="http://schemas.microsoft.com/office/drawing/2014/main" id="{435663FC-9DD9-42EC-8911-3AC63A167985}"/>
              </a:ext>
            </a:extLst>
          </p:cNvPr>
          <p:cNvSpPr/>
          <p:nvPr/>
        </p:nvSpPr>
        <p:spPr>
          <a:xfrm>
            <a:off x="213096" y="1733673"/>
            <a:ext cx="3334055" cy="1546874"/>
          </a:xfrm>
          <a:prstGeom prst="wedgeRoundRectCallout">
            <a:avLst>
              <a:gd name="adj1" fmla="val 71785"/>
              <a:gd name="adj2" fmla="val -18519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>
                <a:solidFill>
                  <a:schemeClr val="tx1"/>
                </a:solidFill>
              </a:rPr>
              <a:t>LA PARTICIPACIÓN: el pilar clave para la elaboración del Plan</a:t>
            </a:r>
            <a:endParaRPr lang="es-ES_tradnl" sz="2400" b="1" u="sng" dirty="0">
              <a:solidFill>
                <a:schemeClr val="tx1"/>
              </a:solidFill>
            </a:endParaRPr>
          </a:p>
        </p:txBody>
      </p:sp>
      <p:sp>
        <p:nvSpPr>
          <p:cNvPr id="4" name="Text Box 24">
            <a:extLst>
              <a:ext uri="{FF2B5EF4-FFF2-40B4-BE49-F238E27FC236}">
                <a16:creationId xmlns:a16="http://schemas.microsoft.com/office/drawing/2014/main" id="{7869AED5-94B5-AB4C-4ACC-627511367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9355"/>
            <a:ext cx="13163550" cy="984885"/>
          </a:xfrm>
          <a:prstGeom prst="rect">
            <a:avLst/>
          </a:prstGeom>
          <a:solidFill>
            <a:srgbClr val="F5FBE9"/>
          </a:solidFill>
          <a:ln>
            <a:solidFill>
              <a:schemeClr val="bg1"/>
            </a:solidFill>
          </a:ln>
        </p:spPr>
        <p:txBody>
          <a:bodyPr wrap="square" lIns="0" tIns="0" rIns="0" bIns="0" anchor="b">
            <a:sp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Plan de prevención y gestión de residuos urbanos de Araba-Álava 2017-2030 </a:t>
            </a:r>
          </a:p>
          <a:p>
            <a:pPr>
              <a:spcBef>
                <a:spcPct val="0"/>
              </a:spcBef>
            </a:pPr>
            <a:r>
              <a:rPr lang="es-ES" sz="3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¿CÓMO SE HIZO? </a:t>
            </a:r>
          </a:p>
        </p:txBody>
      </p:sp>
      <p:pic>
        <p:nvPicPr>
          <p:cNvPr id="6" name="4 Imagen" descr="LOGO Observatorio Residuos completo.jpg">
            <a:extLst>
              <a:ext uri="{FF2B5EF4-FFF2-40B4-BE49-F238E27FC236}">
                <a16:creationId xmlns:a16="http://schemas.microsoft.com/office/drawing/2014/main" id="{EC3F6C35-7065-0F5F-7EA4-3E3B3E514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0" y="9383506"/>
            <a:ext cx="2057453" cy="77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042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pt-BR" dirty="0"/>
              <a:t>Página </a:t>
            </a:r>
            <a:fld id="{9A1F4BC8-3BEB-4408-B31C-6D0B18EF88FA}" type="slidenum">
              <a:rPr lang="pt-BR" smtClean="0"/>
              <a:pPr algn="r"/>
              <a:t>7</a:t>
            </a:fld>
            <a:endParaRPr lang="pt-BR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0DD2CB4C-2C12-4127-B227-997BCBCE0D70}"/>
              </a:ext>
            </a:extLst>
          </p:cNvPr>
          <p:cNvSpPr/>
          <p:nvPr/>
        </p:nvSpPr>
        <p:spPr>
          <a:xfrm>
            <a:off x="590550" y="3741534"/>
            <a:ext cx="14297553" cy="31503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s-ES_tradnl" sz="2800" b="1" dirty="0">
                <a:solidFill>
                  <a:schemeClr val="tx1"/>
                </a:solidFill>
              </a:rPr>
              <a:t>Elaboración</a:t>
            </a:r>
          </a:p>
          <a:p>
            <a:r>
              <a:rPr lang="es-ES_tradnl" sz="2800" b="1" dirty="0">
                <a:solidFill>
                  <a:schemeClr val="tx1"/>
                </a:solidFill>
              </a:rPr>
              <a:t>del</a:t>
            </a:r>
          </a:p>
          <a:p>
            <a:r>
              <a:rPr lang="es-ES_tradnl" sz="2800" b="1" dirty="0">
                <a:solidFill>
                  <a:schemeClr val="tx1"/>
                </a:solidFill>
              </a:rPr>
              <a:t>Plan</a:t>
            </a:r>
          </a:p>
          <a:p>
            <a:r>
              <a:rPr lang="es-ES_tradnl" sz="2800" b="1" dirty="0">
                <a:solidFill>
                  <a:schemeClr val="tx1"/>
                </a:solidFill>
              </a:rPr>
              <a:t>(DFA,</a:t>
            </a:r>
          </a:p>
          <a:p>
            <a:r>
              <a:rPr lang="es-ES_tradnl" sz="2800" b="1" dirty="0">
                <a:solidFill>
                  <a:schemeClr val="tx1"/>
                </a:solidFill>
              </a:rPr>
              <a:t>Ayto. Vitoria-</a:t>
            </a:r>
          </a:p>
          <a:p>
            <a:r>
              <a:rPr lang="es-ES_tradnl" sz="2800" b="1" dirty="0">
                <a:solidFill>
                  <a:schemeClr val="tx1"/>
                </a:solidFill>
              </a:rPr>
              <a:t>Gasteiz,</a:t>
            </a:r>
          </a:p>
          <a:p>
            <a:r>
              <a:rPr lang="es-ES_tradnl" sz="2800" b="1" dirty="0">
                <a:solidFill>
                  <a:schemeClr val="tx1"/>
                </a:solidFill>
              </a:rPr>
              <a:t>Cuadrillas)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DCEDE81-64F7-46DF-93FE-0F44884125FB}"/>
              </a:ext>
            </a:extLst>
          </p:cNvPr>
          <p:cNvSpPr/>
          <p:nvPr/>
        </p:nvSpPr>
        <p:spPr>
          <a:xfrm>
            <a:off x="609600" y="6871559"/>
            <a:ext cx="14278503" cy="27585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s-ES_tradnl" sz="2800" b="1" dirty="0">
                <a:solidFill>
                  <a:schemeClr val="tx1"/>
                </a:solidFill>
              </a:rPr>
              <a:t>Consultas y</a:t>
            </a:r>
          </a:p>
          <a:p>
            <a:r>
              <a:rPr lang="es-ES_tradnl" sz="2800" b="1" dirty="0">
                <a:solidFill>
                  <a:schemeClr val="tx1"/>
                </a:solidFill>
              </a:rPr>
              <a:t>proceso</a:t>
            </a:r>
          </a:p>
          <a:p>
            <a:r>
              <a:rPr lang="es-ES_tradnl" sz="2800" b="1" dirty="0">
                <a:solidFill>
                  <a:schemeClr val="tx1"/>
                </a:solidFill>
              </a:rPr>
              <a:t>participativo</a:t>
            </a:r>
          </a:p>
          <a:p>
            <a:r>
              <a:rPr lang="es-ES_tradnl" sz="2800" b="1" dirty="0">
                <a:solidFill>
                  <a:schemeClr val="tx1"/>
                </a:solidFill>
              </a:rPr>
              <a:t>(</a:t>
            </a:r>
            <a:r>
              <a:rPr lang="es-ES_tradnl" sz="2800" b="1" u="sng" dirty="0">
                <a:solidFill>
                  <a:schemeClr val="tx1"/>
                </a:solidFill>
              </a:rPr>
              <a:t>carácter previo</a:t>
            </a:r>
          </a:p>
          <a:p>
            <a:r>
              <a:rPr lang="es-ES_tradnl" sz="2800" b="1" u="sng" dirty="0">
                <a:solidFill>
                  <a:schemeClr val="tx1"/>
                </a:solidFill>
              </a:rPr>
              <a:t>y voluntario</a:t>
            </a:r>
            <a:r>
              <a:rPr lang="es-ES_tradnl" sz="2800" b="1" dirty="0">
                <a:solidFill>
                  <a:schemeClr val="tx1"/>
                </a:solidFill>
              </a:rPr>
              <a:t>)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0DA81E2-BDFB-4D00-AD2F-00FE481D80A9}"/>
              </a:ext>
            </a:extLst>
          </p:cNvPr>
          <p:cNvSpPr/>
          <p:nvPr/>
        </p:nvSpPr>
        <p:spPr>
          <a:xfrm>
            <a:off x="3373521" y="2843100"/>
            <a:ext cx="3891401" cy="7092060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s-ES_tradnl" sz="2400" b="1" dirty="0">
                <a:solidFill>
                  <a:schemeClr val="tx1"/>
                </a:solidFill>
              </a:rPr>
              <a:t>Etapa:</a:t>
            </a:r>
          </a:p>
          <a:p>
            <a:r>
              <a:rPr lang="es-ES_tradnl" sz="2400" b="1" dirty="0">
                <a:solidFill>
                  <a:schemeClr val="tx1"/>
                </a:solidFill>
              </a:rPr>
              <a:t>1. Diagnóstico</a:t>
            </a:r>
          </a:p>
          <a:p>
            <a:endParaRPr lang="es-ES_tradnl" sz="2400" b="1" dirty="0">
              <a:solidFill>
                <a:schemeClr val="tx1"/>
              </a:solidFill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32445890-42D5-45A8-910F-328B25474610}"/>
              </a:ext>
            </a:extLst>
          </p:cNvPr>
          <p:cNvSpPr/>
          <p:nvPr/>
        </p:nvSpPr>
        <p:spPr>
          <a:xfrm>
            <a:off x="7274447" y="2847244"/>
            <a:ext cx="3891401" cy="7092060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s-ES_tradnl" sz="2400" b="1" dirty="0">
                <a:solidFill>
                  <a:schemeClr val="tx1"/>
                </a:solidFill>
              </a:rPr>
              <a:t>Etapa:</a:t>
            </a:r>
          </a:p>
          <a:p>
            <a:r>
              <a:rPr lang="es-ES_tradnl" sz="2400" b="1" dirty="0">
                <a:solidFill>
                  <a:schemeClr val="tx1"/>
                </a:solidFill>
              </a:rPr>
              <a:t>2. Alternativas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2190B86C-0383-42DE-8407-E52290B69A0E}"/>
              </a:ext>
            </a:extLst>
          </p:cNvPr>
          <p:cNvSpPr/>
          <p:nvPr/>
        </p:nvSpPr>
        <p:spPr>
          <a:xfrm>
            <a:off x="11146798" y="2847244"/>
            <a:ext cx="3891401" cy="7092060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s-ES_tradnl" sz="2400" b="1" dirty="0">
                <a:solidFill>
                  <a:schemeClr val="tx1"/>
                </a:solidFill>
              </a:rPr>
              <a:t>Etapa:</a:t>
            </a:r>
          </a:p>
          <a:p>
            <a:r>
              <a:rPr lang="es-ES_tradnl" sz="2400" b="1" dirty="0">
                <a:solidFill>
                  <a:schemeClr val="tx1"/>
                </a:solidFill>
              </a:rPr>
              <a:t>3. Borrador del Plan</a:t>
            </a:r>
          </a:p>
        </p:txBody>
      </p:sp>
      <p:sp>
        <p:nvSpPr>
          <p:cNvPr id="34" name="Forma libre 62">
            <a:extLst>
              <a:ext uri="{FF2B5EF4-FFF2-40B4-BE49-F238E27FC236}">
                <a16:creationId xmlns:a16="http://schemas.microsoft.com/office/drawing/2014/main" id="{D2AF70EC-C66C-4A14-80CB-D02ECAF21CC5}"/>
              </a:ext>
            </a:extLst>
          </p:cNvPr>
          <p:cNvSpPr/>
          <p:nvPr/>
        </p:nvSpPr>
        <p:spPr>
          <a:xfrm>
            <a:off x="5863204" y="6113855"/>
            <a:ext cx="241796" cy="279419"/>
          </a:xfrm>
          <a:custGeom>
            <a:avLst/>
            <a:gdLst>
              <a:gd name="connsiteX0" fmla="*/ 0 w 1079770"/>
              <a:gd name="connsiteY0" fmla="*/ 340468 h 340468"/>
              <a:gd name="connsiteX1" fmla="*/ 1079770 w 1079770"/>
              <a:gd name="connsiteY1" fmla="*/ 0 h 340468"/>
              <a:gd name="connsiteX2" fmla="*/ 1079770 w 1079770"/>
              <a:gd name="connsiteY2" fmla="*/ 0 h 34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9770" h="340468">
                <a:moveTo>
                  <a:pt x="0" y="340468"/>
                </a:moveTo>
                <a:lnTo>
                  <a:pt x="1079770" y="0"/>
                </a:lnTo>
                <a:lnTo>
                  <a:pt x="1079770" y="0"/>
                </a:lnTo>
              </a:path>
            </a:pathLst>
          </a:custGeom>
          <a:noFill/>
          <a:ln w="317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FE81EC12-1A51-48CB-A1C5-304DC28219FD}"/>
              </a:ext>
            </a:extLst>
          </p:cNvPr>
          <p:cNvSpPr/>
          <p:nvPr/>
        </p:nvSpPr>
        <p:spPr>
          <a:xfrm>
            <a:off x="4451316" y="8193734"/>
            <a:ext cx="10059473" cy="78968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b="1" dirty="0">
                <a:solidFill>
                  <a:schemeClr val="tx1"/>
                </a:solidFill>
              </a:rPr>
              <a:t>Ciudadanía</a:t>
            </a:r>
          </a:p>
          <a:p>
            <a:pPr algn="ctr"/>
            <a:r>
              <a:rPr lang="es-ES_tradnl" sz="2200" dirty="0">
                <a:solidFill>
                  <a:schemeClr val="tx1"/>
                </a:solidFill>
              </a:rPr>
              <a:t>(Espacio virtual de información y participación)</a:t>
            </a:r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36" name="Forma libre 64">
            <a:extLst>
              <a:ext uri="{FF2B5EF4-FFF2-40B4-BE49-F238E27FC236}">
                <a16:creationId xmlns:a16="http://schemas.microsoft.com/office/drawing/2014/main" id="{8EB605B9-D136-43EA-A1DB-D0FE0A4C50EB}"/>
              </a:ext>
            </a:extLst>
          </p:cNvPr>
          <p:cNvSpPr/>
          <p:nvPr/>
        </p:nvSpPr>
        <p:spPr>
          <a:xfrm>
            <a:off x="9452698" y="6113855"/>
            <a:ext cx="241796" cy="279419"/>
          </a:xfrm>
          <a:custGeom>
            <a:avLst/>
            <a:gdLst>
              <a:gd name="connsiteX0" fmla="*/ 0 w 1079770"/>
              <a:gd name="connsiteY0" fmla="*/ 340468 h 340468"/>
              <a:gd name="connsiteX1" fmla="*/ 1079770 w 1079770"/>
              <a:gd name="connsiteY1" fmla="*/ 0 h 340468"/>
              <a:gd name="connsiteX2" fmla="*/ 1079770 w 1079770"/>
              <a:gd name="connsiteY2" fmla="*/ 0 h 34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9770" h="340468">
                <a:moveTo>
                  <a:pt x="0" y="340468"/>
                </a:moveTo>
                <a:lnTo>
                  <a:pt x="1079770" y="0"/>
                </a:lnTo>
                <a:lnTo>
                  <a:pt x="1079770" y="0"/>
                </a:lnTo>
              </a:path>
            </a:pathLst>
          </a:custGeom>
          <a:noFill/>
          <a:ln w="317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/>
          </a:p>
        </p:txBody>
      </p:sp>
      <p:sp>
        <p:nvSpPr>
          <p:cNvPr id="37" name="Forma libre 65">
            <a:extLst>
              <a:ext uri="{FF2B5EF4-FFF2-40B4-BE49-F238E27FC236}">
                <a16:creationId xmlns:a16="http://schemas.microsoft.com/office/drawing/2014/main" id="{491D9DB1-33AF-427C-94A5-13C698B9CCBF}"/>
              </a:ext>
            </a:extLst>
          </p:cNvPr>
          <p:cNvSpPr/>
          <p:nvPr/>
        </p:nvSpPr>
        <p:spPr>
          <a:xfrm>
            <a:off x="12778331" y="6106693"/>
            <a:ext cx="241796" cy="279419"/>
          </a:xfrm>
          <a:custGeom>
            <a:avLst/>
            <a:gdLst>
              <a:gd name="connsiteX0" fmla="*/ 0 w 1079770"/>
              <a:gd name="connsiteY0" fmla="*/ 340468 h 340468"/>
              <a:gd name="connsiteX1" fmla="*/ 1079770 w 1079770"/>
              <a:gd name="connsiteY1" fmla="*/ 0 h 340468"/>
              <a:gd name="connsiteX2" fmla="*/ 1079770 w 1079770"/>
              <a:gd name="connsiteY2" fmla="*/ 0 h 34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9770" h="340468">
                <a:moveTo>
                  <a:pt x="0" y="340468"/>
                </a:moveTo>
                <a:lnTo>
                  <a:pt x="1079770" y="0"/>
                </a:lnTo>
                <a:lnTo>
                  <a:pt x="1079770" y="0"/>
                </a:lnTo>
              </a:path>
            </a:pathLst>
          </a:custGeom>
          <a:noFill/>
          <a:ln w="317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51E392D8-BD04-4A8B-A912-DABA07154715}"/>
              </a:ext>
            </a:extLst>
          </p:cNvPr>
          <p:cNvSpPr/>
          <p:nvPr/>
        </p:nvSpPr>
        <p:spPr>
          <a:xfrm>
            <a:off x="4422962" y="7118863"/>
            <a:ext cx="10059471" cy="77889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b="1" dirty="0">
                <a:solidFill>
                  <a:schemeClr val="tx1"/>
                </a:solidFill>
              </a:rPr>
              <a:t>Partes interesadas (sociales, económicas, academia, institucionales, etc.)</a:t>
            </a:r>
          </a:p>
          <a:p>
            <a:pPr algn="ctr"/>
            <a:r>
              <a:rPr lang="es-ES_tradnl" sz="2200" dirty="0">
                <a:solidFill>
                  <a:schemeClr val="tx1"/>
                </a:solidFill>
              </a:rPr>
              <a:t>(Eventos e hitos específicos de participación anticipada)</a:t>
            </a:r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25582C77-8588-4DD0-BBF2-73F6C266A075}"/>
              </a:ext>
            </a:extLst>
          </p:cNvPr>
          <p:cNvSpPr/>
          <p:nvPr/>
        </p:nvSpPr>
        <p:spPr>
          <a:xfrm>
            <a:off x="4444690" y="3873598"/>
            <a:ext cx="10059470" cy="88941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b="1" dirty="0">
                <a:solidFill>
                  <a:schemeClr val="tx1"/>
                </a:solidFill>
              </a:rPr>
              <a:t>Mesa Interinstitucional</a:t>
            </a:r>
          </a:p>
          <a:p>
            <a:pPr algn="ctr"/>
            <a:r>
              <a:rPr lang="es-ES_tradnl" sz="2200" dirty="0">
                <a:solidFill>
                  <a:schemeClr val="tx1"/>
                </a:solidFill>
              </a:rPr>
              <a:t>(Reuniones periódicas para reflexión, debate y definición del modelo de Gobernanza y demás aspectos estratégicos)</a:t>
            </a:r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E4F10AA9-F4BE-4E58-977A-8870FB5C754F}"/>
              </a:ext>
            </a:extLst>
          </p:cNvPr>
          <p:cNvSpPr/>
          <p:nvPr/>
        </p:nvSpPr>
        <p:spPr>
          <a:xfrm>
            <a:off x="4444690" y="5047740"/>
            <a:ext cx="10059470" cy="95250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200" b="1" dirty="0">
                <a:solidFill>
                  <a:schemeClr val="tx1"/>
                </a:solidFill>
              </a:rPr>
              <a:t>Mesa Técnica</a:t>
            </a:r>
          </a:p>
          <a:p>
            <a:pPr algn="ctr"/>
            <a:r>
              <a:rPr lang="es-ES_tradnl" sz="2200" dirty="0">
                <a:solidFill>
                  <a:schemeClr val="tx1"/>
                </a:solidFill>
              </a:rPr>
              <a:t>(Reuniones periódicas para reflexión, debate y definición de aspectos técnicos)</a:t>
            </a:r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6" name="Text Box 24">
            <a:extLst>
              <a:ext uri="{FF2B5EF4-FFF2-40B4-BE49-F238E27FC236}">
                <a16:creationId xmlns:a16="http://schemas.microsoft.com/office/drawing/2014/main" id="{82C415B3-457F-40DE-06A8-6CB14E949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9355"/>
            <a:ext cx="13163550" cy="984885"/>
          </a:xfrm>
          <a:prstGeom prst="rect">
            <a:avLst/>
          </a:prstGeom>
          <a:solidFill>
            <a:srgbClr val="F5FBE9"/>
          </a:solidFill>
          <a:ln>
            <a:solidFill>
              <a:schemeClr val="bg1"/>
            </a:solidFill>
          </a:ln>
        </p:spPr>
        <p:txBody>
          <a:bodyPr wrap="square" lIns="0" tIns="0" rIns="0" bIns="0" anchor="b">
            <a:sp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Plan de prevención y gestión de residuos urbanos de Araba-Álava 2017-2030 </a:t>
            </a:r>
          </a:p>
          <a:p>
            <a:pPr>
              <a:spcBef>
                <a:spcPct val="0"/>
              </a:spcBef>
            </a:pPr>
            <a:r>
              <a:rPr lang="es-ES" sz="3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LA FÓRMULA</a:t>
            </a: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32DDF3FE-44C5-CE53-BC48-730AAC801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526413"/>
            <a:ext cx="16078200" cy="728879"/>
          </a:xfrm>
          <a:prstGeom prst="roundRect">
            <a:avLst>
              <a:gd name="adj" fmla="val 50000"/>
            </a:avLst>
          </a:prstGeom>
          <a:solidFill>
            <a:srgbClr val="92D050">
              <a:alpha val="70195"/>
            </a:srgbClr>
          </a:solidFill>
          <a:ln>
            <a:noFill/>
          </a:ln>
          <a:effectLst/>
        </p:spPr>
        <p:txBody>
          <a:bodyPr anchor="ctr"/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800" b="1" dirty="0">
              <a:solidFill>
                <a:srgbClr val="CC0066"/>
              </a:solidFill>
              <a:latin typeface="Calibri" pitchFamily="34" charset="0"/>
              <a:cs typeface="Times New Roman" pitchFamily="18" charset="0"/>
            </a:endParaRPr>
          </a:p>
          <a:p>
            <a:endParaRPr lang="es-ES" sz="2800" b="1" dirty="0">
              <a:solidFill>
                <a:srgbClr val="CC0066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es-ES" sz="3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PRU2030</a:t>
            </a:r>
            <a:r>
              <a:rPr lang="es-ES" sz="2800" b="1" dirty="0">
                <a:solidFill>
                  <a:prstClr val="black"/>
                </a:solidFill>
              </a:rPr>
              <a:t> = </a:t>
            </a:r>
            <a:r>
              <a:rPr lang="es-ES" sz="2800" b="1" u="sng" dirty="0">
                <a:solidFill>
                  <a:prstClr val="black"/>
                </a:solidFill>
              </a:rPr>
              <a:t>COLABORACIÓN</a:t>
            </a:r>
            <a:r>
              <a:rPr lang="es-ES" sz="2800" b="1" dirty="0">
                <a:solidFill>
                  <a:prstClr val="black"/>
                </a:solidFill>
              </a:rPr>
              <a:t> INTERINSTITUCIONAL + </a:t>
            </a:r>
            <a:r>
              <a:rPr lang="es-ES" sz="2800" b="1" u="sng" dirty="0">
                <a:solidFill>
                  <a:prstClr val="black"/>
                </a:solidFill>
              </a:rPr>
              <a:t>PARTICIPACIÓN</a:t>
            </a:r>
            <a:r>
              <a:rPr lang="es-ES" sz="2800" b="1" dirty="0">
                <a:solidFill>
                  <a:prstClr val="black"/>
                </a:solidFill>
              </a:rPr>
              <a:t> DE AGENTES Y CIUDADANÍA</a:t>
            </a:r>
            <a:endParaRPr lang="es-ES" sz="2800" b="1" dirty="0">
              <a:solidFill>
                <a:prstClr val="black"/>
              </a:solidFill>
              <a:highlight>
                <a:srgbClr val="00FFFF"/>
              </a:highlight>
            </a:endParaRPr>
          </a:p>
          <a:p>
            <a:endParaRPr lang="es-ES" sz="2800" b="1" dirty="0"/>
          </a:p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endParaRPr kumimoji="0" lang="es-ES" altLang="es-ES" sz="2400" b="1" dirty="0"/>
          </a:p>
        </p:txBody>
      </p:sp>
      <p:pic>
        <p:nvPicPr>
          <p:cNvPr id="9" name="4 Imagen" descr="LOGO Observatorio Residuos completo.jpg">
            <a:extLst>
              <a:ext uri="{FF2B5EF4-FFF2-40B4-BE49-F238E27FC236}">
                <a16:creationId xmlns:a16="http://schemas.microsoft.com/office/drawing/2014/main" id="{44EC67A6-41EF-B8CC-D180-9B44679C7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0" y="9383506"/>
            <a:ext cx="2057453" cy="77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92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Line 1067"/>
          <p:cNvSpPr>
            <a:spLocks noChangeShapeType="1"/>
          </p:cNvSpPr>
          <p:nvPr/>
        </p:nvSpPr>
        <p:spPr bwMode="auto">
          <a:xfrm>
            <a:off x="2819400" y="1657350"/>
            <a:ext cx="128301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21" dirty="0"/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585AFB3D-490F-480B-A18B-6189D0332DA6}"/>
              </a:ext>
            </a:extLst>
          </p:cNvPr>
          <p:cNvSpPr/>
          <p:nvPr/>
        </p:nvSpPr>
        <p:spPr>
          <a:xfrm>
            <a:off x="685800" y="1405870"/>
            <a:ext cx="16540748" cy="673400"/>
          </a:xfrm>
          <a:custGeom>
            <a:avLst/>
            <a:gdLst>
              <a:gd name="connsiteX0" fmla="*/ 0 w 1534666"/>
              <a:gd name="connsiteY0" fmla="*/ 0 h 605483"/>
              <a:gd name="connsiteX1" fmla="*/ 1534666 w 1534666"/>
              <a:gd name="connsiteY1" fmla="*/ 0 h 605483"/>
              <a:gd name="connsiteX2" fmla="*/ 1534666 w 1534666"/>
              <a:gd name="connsiteY2" fmla="*/ 605483 h 605483"/>
              <a:gd name="connsiteX3" fmla="*/ 0 w 1534666"/>
              <a:gd name="connsiteY3" fmla="*/ 605483 h 605483"/>
              <a:gd name="connsiteX4" fmla="*/ 0 w 1534666"/>
              <a:gd name="connsiteY4" fmla="*/ 0 h 6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4666" h="605483">
                <a:moveTo>
                  <a:pt x="0" y="0"/>
                </a:moveTo>
                <a:lnTo>
                  <a:pt x="1534666" y="0"/>
                </a:lnTo>
                <a:lnTo>
                  <a:pt x="1534666" y="605483"/>
                </a:lnTo>
                <a:lnTo>
                  <a:pt x="0" y="60548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>
              <a:hueOff val="-4966938"/>
              <a:satOff val="19906"/>
              <a:lumOff val="4314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5400" kern="1200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es-ES" sz="5400" kern="1200" dirty="0">
              <a:solidFill>
                <a:schemeClr val="tx1"/>
              </a:solidFill>
            </a:endParaRPr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F04032C7-6AF6-4AA8-9B45-59CFDD5CED50}"/>
              </a:ext>
            </a:extLst>
          </p:cNvPr>
          <p:cNvSpPr/>
          <p:nvPr/>
        </p:nvSpPr>
        <p:spPr>
          <a:xfrm>
            <a:off x="685800" y="2067578"/>
            <a:ext cx="16540748" cy="3670796"/>
          </a:xfrm>
          <a:custGeom>
            <a:avLst/>
            <a:gdLst>
              <a:gd name="connsiteX0" fmla="*/ 0 w 1534666"/>
              <a:gd name="connsiteY0" fmla="*/ 0 h 2608500"/>
              <a:gd name="connsiteX1" fmla="*/ 1534666 w 1534666"/>
              <a:gd name="connsiteY1" fmla="*/ 0 h 2608500"/>
              <a:gd name="connsiteX2" fmla="*/ 1534666 w 1534666"/>
              <a:gd name="connsiteY2" fmla="*/ 2608500 h 2608500"/>
              <a:gd name="connsiteX3" fmla="*/ 0 w 1534666"/>
              <a:gd name="connsiteY3" fmla="*/ 2608500 h 2608500"/>
              <a:gd name="connsiteX4" fmla="*/ 0 w 1534666"/>
              <a:gd name="connsiteY4" fmla="*/ 0 h 26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4666" h="2608500">
                <a:moveTo>
                  <a:pt x="0" y="0"/>
                </a:moveTo>
                <a:lnTo>
                  <a:pt x="1534666" y="0"/>
                </a:lnTo>
                <a:lnTo>
                  <a:pt x="1534666" y="2608500"/>
                </a:lnTo>
                <a:lnTo>
                  <a:pt x="0" y="2608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lnRef>
          <a:fillRef idx="1"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fillRef>
          <a:effectRef idx="0"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2600" b="1" u="sng" dirty="0">
                <a:solidFill>
                  <a:schemeClr val="tx1"/>
                </a:solidFill>
              </a:rPr>
              <a:t>Líderes en prevención </a:t>
            </a:r>
            <a:r>
              <a:rPr lang="es-ES" sz="2600" dirty="0">
                <a:solidFill>
                  <a:schemeClr val="tx1"/>
                </a:solidFill>
              </a:rPr>
              <a:t>(la generación de RU per cápita en el THA era significativamente inferior a la media de la CAPV, de los demás Territorios Históricos, del Estado y al establecido como umbral para 2020 por la planificación autonómica).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2600" b="1" u="sng" dirty="0">
                <a:solidFill>
                  <a:schemeClr val="tx1"/>
                </a:solidFill>
              </a:rPr>
              <a:t>Récord histórico en desacoplamiento </a:t>
            </a:r>
            <a:r>
              <a:rPr lang="es-ES" sz="2600" dirty="0">
                <a:solidFill>
                  <a:schemeClr val="tx1"/>
                </a:solidFill>
              </a:rPr>
              <a:t>(existían evidencias claras de desacoplamiento entre la generación de residuos urbanos y el crecimiento económico en el THA, tanto en el periodo anterior de crisis de consumo como en el periodo de recuperación).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2600" b="1" u="sng" dirty="0">
                <a:solidFill>
                  <a:schemeClr val="tx1"/>
                </a:solidFill>
              </a:rPr>
              <a:t>Mínimo histórico en eliminación de residuos en vertedero</a:t>
            </a:r>
            <a:r>
              <a:rPr lang="es-ES" sz="2600" dirty="0">
                <a:solidFill>
                  <a:schemeClr val="tx1"/>
                </a:solidFill>
              </a:rPr>
              <a:t>, habiéndose reducido en un 59% en los últimos 10 años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2600" dirty="0">
                <a:solidFill>
                  <a:schemeClr val="tx1"/>
                </a:solidFill>
              </a:rPr>
              <a:t>En </a:t>
            </a:r>
            <a:r>
              <a:rPr lang="es-ES" sz="2600" dirty="0"/>
              <a:t>ese momento</a:t>
            </a:r>
            <a:r>
              <a:rPr lang="es-ES" sz="2600" dirty="0">
                <a:solidFill>
                  <a:schemeClr val="tx1"/>
                </a:solidFill>
              </a:rPr>
              <a:t>, favorable marco de </a:t>
            </a:r>
            <a:r>
              <a:rPr lang="es-ES" sz="2600" b="1" u="sng" dirty="0">
                <a:solidFill>
                  <a:schemeClr val="tx1"/>
                </a:solidFill>
              </a:rPr>
              <a:t>colaboración y cooperación interinstitucional</a:t>
            </a:r>
            <a:endParaRPr lang="es-ES" sz="2600" b="1" u="sng" kern="1200" dirty="0">
              <a:solidFill>
                <a:schemeClr val="tx1"/>
              </a:solidFill>
            </a:endParaRPr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C128A8E3-AF20-40BE-A5DB-FE3A094531A3}"/>
              </a:ext>
            </a:extLst>
          </p:cNvPr>
          <p:cNvSpPr/>
          <p:nvPr/>
        </p:nvSpPr>
        <p:spPr>
          <a:xfrm>
            <a:off x="685800" y="5738374"/>
            <a:ext cx="16540748" cy="704751"/>
          </a:xfrm>
          <a:custGeom>
            <a:avLst/>
            <a:gdLst>
              <a:gd name="connsiteX0" fmla="*/ 0 w 1534666"/>
              <a:gd name="connsiteY0" fmla="*/ 0 h 605483"/>
              <a:gd name="connsiteX1" fmla="*/ 1534666 w 1534666"/>
              <a:gd name="connsiteY1" fmla="*/ 0 h 605483"/>
              <a:gd name="connsiteX2" fmla="*/ 1534666 w 1534666"/>
              <a:gd name="connsiteY2" fmla="*/ 605483 h 605483"/>
              <a:gd name="connsiteX3" fmla="*/ 0 w 1534666"/>
              <a:gd name="connsiteY3" fmla="*/ 605483 h 605483"/>
              <a:gd name="connsiteX4" fmla="*/ 0 w 1534666"/>
              <a:gd name="connsiteY4" fmla="*/ 0 h 6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4666" h="605483">
                <a:moveTo>
                  <a:pt x="0" y="0"/>
                </a:moveTo>
                <a:lnTo>
                  <a:pt x="1534666" y="0"/>
                </a:lnTo>
                <a:lnTo>
                  <a:pt x="1534666" y="605483"/>
                </a:lnTo>
                <a:lnTo>
                  <a:pt x="0" y="60548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>
              <a:hueOff val="-9933876"/>
              <a:satOff val="39811"/>
              <a:lumOff val="8628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5400" kern="1200" dirty="0">
                <a:solidFill>
                  <a:schemeClr val="tx1"/>
                </a:solidFill>
                <a:sym typeface="Wingdings" panose="05000000000000000000" pitchFamily="2" charset="2"/>
              </a:rPr>
              <a:t></a:t>
            </a:r>
            <a:endParaRPr lang="es-ES" sz="5400" kern="1200" dirty="0">
              <a:solidFill>
                <a:schemeClr val="tx1"/>
              </a:solidFill>
            </a:endParaRPr>
          </a:p>
        </p:txBody>
      </p:sp>
      <p:sp>
        <p:nvSpPr>
          <p:cNvPr id="39" name="Forma libre: forma 38">
            <a:extLst>
              <a:ext uri="{FF2B5EF4-FFF2-40B4-BE49-F238E27FC236}">
                <a16:creationId xmlns:a16="http://schemas.microsoft.com/office/drawing/2014/main" id="{35CD1471-A75F-46F4-84C2-AB91C70933FC}"/>
              </a:ext>
            </a:extLst>
          </p:cNvPr>
          <p:cNvSpPr/>
          <p:nvPr/>
        </p:nvSpPr>
        <p:spPr>
          <a:xfrm>
            <a:off x="685800" y="6386447"/>
            <a:ext cx="16540748" cy="3641198"/>
          </a:xfrm>
          <a:custGeom>
            <a:avLst/>
            <a:gdLst>
              <a:gd name="connsiteX0" fmla="*/ 0 w 1534666"/>
              <a:gd name="connsiteY0" fmla="*/ 0 h 2608500"/>
              <a:gd name="connsiteX1" fmla="*/ 1534666 w 1534666"/>
              <a:gd name="connsiteY1" fmla="*/ 0 h 2608500"/>
              <a:gd name="connsiteX2" fmla="*/ 1534666 w 1534666"/>
              <a:gd name="connsiteY2" fmla="*/ 2608500 h 2608500"/>
              <a:gd name="connsiteX3" fmla="*/ 0 w 1534666"/>
              <a:gd name="connsiteY3" fmla="*/ 2608500 h 2608500"/>
              <a:gd name="connsiteX4" fmla="*/ 0 w 1534666"/>
              <a:gd name="connsiteY4" fmla="*/ 0 h 260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4666" h="2608500">
                <a:moveTo>
                  <a:pt x="0" y="0"/>
                </a:moveTo>
                <a:lnTo>
                  <a:pt x="1534666" y="0"/>
                </a:lnTo>
                <a:lnTo>
                  <a:pt x="1534666" y="2608500"/>
                </a:lnTo>
                <a:lnTo>
                  <a:pt x="0" y="2608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  <a:alpha val="90000"/>
            </a:schemeClr>
          </a:solidFill>
        </p:spPr>
        <p:style>
          <a:lnRef idx="2"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lnRef>
          <a:fillRef idx="1"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fillRef>
          <a:effectRef idx="0"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2600" dirty="0">
                <a:solidFill>
                  <a:schemeClr val="tx1"/>
                </a:solidFill>
              </a:rPr>
              <a:t>Fragmentación del </a:t>
            </a:r>
            <a:r>
              <a:rPr lang="es-ES" sz="2600" b="1" u="sng" dirty="0">
                <a:solidFill>
                  <a:schemeClr val="tx1"/>
                </a:solidFill>
              </a:rPr>
              <a:t>modelo de gobernanza actual</a:t>
            </a:r>
            <a:r>
              <a:rPr lang="es-ES" sz="2600" dirty="0">
                <a:solidFill>
                  <a:schemeClr val="tx1"/>
                </a:solidFill>
              </a:rPr>
              <a:t>. Necesidad de avanzar hacia un modelo de gobernanza interinstitucional nuevo e integrado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2600" b="1" u="sng" dirty="0">
                <a:solidFill>
                  <a:schemeClr val="tx1"/>
                </a:solidFill>
              </a:rPr>
              <a:t>Déficit y desequilibrio económico-financiero </a:t>
            </a:r>
            <a:r>
              <a:rPr lang="es-ES" sz="2600" dirty="0">
                <a:solidFill>
                  <a:schemeClr val="tx1"/>
                </a:solidFill>
              </a:rPr>
              <a:t>del servicio público de gestión de residuos urbanos. Incumplimiento de la obligación legal “quién contamina paga”. 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2600" kern="1200" dirty="0">
                <a:solidFill>
                  <a:schemeClr val="tx1"/>
                </a:solidFill>
              </a:rPr>
              <a:t>Insuficiencia de medios y resultados de la recogida selectiva y la valorización de la </a:t>
            </a:r>
            <a:r>
              <a:rPr lang="es-ES" sz="2600" b="1" u="sng" kern="1200" dirty="0">
                <a:solidFill>
                  <a:schemeClr val="tx1"/>
                </a:solidFill>
              </a:rPr>
              <a:t>materia orgánica</a:t>
            </a:r>
            <a:endParaRPr lang="es-ES" sz="2600" kern="1200" dirty="0">
              <a:solidFill>
                <a:schemeClr val="tx1"/>
              </a:solidFill>
            </a:endParaRP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2600" kern="1200" dirty="0">
                <a:solidFill>
                  <a:schemeClr val="tx1"/>
                </a:solidFill>
              </a:rPr>
              <a:t>Insuficiencia de medios para el reciclaje y valorización del </a:t>
            </a:r>
            <a:r>
              <a:rPr lang="es-ES" sz="2600" b="1" u="sng" kern="1200" dirty="0">
                <a:solidFill>
                  <a:schemeClr val="tx1"/>
                </a:solidFill>
              </a:rPr>
              <a:t>rechazo</a:t>
            </a:r>
            <a:r>
              <a:rPr lang="es-ES" sz="2600" kern="1200" dirty="0">
                <a:solidFill>
                  <a:schemeClr val="tx1"/>
                </a:solidFill>
              </a:rPr>
              <a:t> y del </a:t>
            </a:r>
            <a:r>
              <a:rPr lang="es-ES" sz="2600" b="1" u="sng" kern="1200" dirty="0" err="1">
                <a:solidFill>
                  <a:schemeClr val="tx1"/>
                </a:solidFill>
              </a:rPr>
              <a:t>bioestabilizado</a:t>
            </a:r>
            <a:r>
              <a:rPr lang="es-ES" sz="2600" kern="1200" dirty="0">
                <a:solidFill>
                  <a:schemeClr val="tx1"/>
                </a:solidFill>
              </a:rPr>
              <a:t> producido en la planta de TMB.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ES" sz="2600" dirty="0">
                <a:solidFill>
                  <a:schemeClr val="tx1"/>
                </a:solidFill>
              </a:rPr>
              <a:t>Necesidad de potenciar de forma decidida todas las recogidas selectivas, en cantidad y calidad, en detrimento de la recogida en masa.</a:t>
            </a:r>
            <a:endParaRPr lang="es-ES" sz="2600" kern="1200" dirty="0">
              <a:solidFill>
                <a:schemeClr val="tx1"/>
              </a:solidFill>
            </a:endParaRPr>
          </a:p>
        </p:txBody>
      </p:sp>
      <p:sp>
        <p:nvSpPr>
          <p:cNvPr id="3" name="Text Box 24">
            <a:extLst>
              <a:ext uri="{FF2B5EF4-FFF2-40B4-BE49-F238E27FC236}">
                <a16:creationId xmlns:a16="http://schemas.microsoft.com/office/drawing/2014/main" id="{EE8AEE7D-2E52-D98A-E1A0-0B76FD830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9355"/>
            <a:ext cx="13163550" cy="984885"/>
          </a:xfrm>
          <a:prstGeom prst="rect">
            <a:avLst/>
          </a:prstGeom>
          <a:solidFill>
            <a:srgbClr val="F5FBE9"/>
          </a:solidFill>
          <a:ln>
            <a:solidFill>
              <a:schemeClr val="bg1"/>
            </a:solidFill>
          </a:ln>
        </p:spPr>
        <p:txBody>
          <a:bodyPr wrap="square" lIns="0" tIns="0" rIns="0" bIns="0" anchor="b">
            <a:sp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Plan de prevención y gestión de residuos urbanos de Araba-Álava 2017-2030 </a:t>
            </a:r>
          </a:p>
          <a:p>
            <a:pPr>
              <a:spcBef>
                <a:spcPct val="0"/>
              </a:spcBef>
            </a:pPr>
            <a:r>
              <a:rPr lang="es-ES" sz="3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 DIAGNÓSTICO GENERAL</a:t>
            </a:r>
          </a:p>
        </p:txBody>
      </p:sp>
    </p:spTree>
    <p:extLst>
      <p:ext uri="{BB962C8B-B14F-4D97-AF65-F5344CB8AC3E}">
        <p14:creationId xmlns:p14="http://schemas.microsoft.com/office/powerpoint/2010/main" val="1882789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adroTexto 40">
            <a:extLst>
              <a:ext uri="{FF2B5EF4-FFF2-40B4-BE49-F238E27FC236}">
                <a16:creationId xmlns:a16="http://schemas.microsoft.com/office/drawing/2014/main" id="{04F04CC2-4D04-4E0F-A442-7F6610278585}"/>
              </a:ext>
            </a:extLst>
          </p:cNvPr>
          <p:cNvSpPr txBox="1"/>
          <p:nvPr/>
        </p:nvSpPr>
        <p:spPr>
          <a:xfrm>
            <a:off x="7803224" y="3340115"/>
            <a:ext cx="195037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>
                <a:solidFill>
                  <a:srgbClr val="FF0000"/>
                </a:solidFill>
                <a:sym typeface="Wingdings" panose="05000000000000000000" pitchFamily="2" charset="2"/>
              </a:rPr>
              <a:t> Prioridad 1*</a:t>
            </a:r>
            <a:endParaRPr lang="es-ES" sz="2000" i="1" dirty="0">
              <a:solidFill>
                <a:srgbClr val="FF0000"/>
              </a:solidFill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23A0A640-24F9-41D6-B250-006D1D2D8689}"/>
              </a:ext>
            </a:extLst>
          </p:cNvPr>
          <p:cNvSpPr txBox="1"/>
          <p:nvPr/>
        </p:nvSpPr>
        <p:spPr>
          <a:xfrm>
            <a:off x="16412802" y="4535954"/>
            <a:ext cx="180958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>
                <a:solidFill>
                  <a:srgbClr val="FF0000"/>
                </a:solidFill>
                <a:sym typeface="Wingdings" panose="05000000000000000000" pitchFamily="2" charset="2"/>
              </a:rPr>
              <a:t> Prioridad 2</a:t>
            </a:r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E3BCC2BA-111F-44F9-BD4E-3C805D39976E}"/>
              </a:ext>
            </a:extLst>
          </p:cNvPr>
          <p:cNvSpPr txBox="1"/>
          <p:nvPr/>
        </p:nvSpPr>
        <p:spPr>
          <a:xfrm>
            <a:off x="16412802" y="8046547"/>
            <a:ext cx="180958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>
                <a:solidFill>
                  <a:srgbClr val="FF0000"/>
                </a:solidFill>
                <a:sym typeface="Wingdings" panose="05000000000000000000" pitchFamily="2" charset="2"/>
              </a:rPr>
              <a:t> Prioridad 3</a:t>
            </a:r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78858910-C09C-4DDD-BC5F-46DD437DDB38}"/>
              </a:ext>
            </a:extLst>
          </p:cNvPr>
          <p:cNvSpPr txBox="1"/>
          <p:nvPr/>
        </p:nvSpPr>
        <p:spPr>
          <a:xfrm>
            <a:off x="7803224" y="3704829"/>
            <a:ext cx="195037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>
                <a:sym typeface="Wingdings" panose="05000000000000000000" pitchFamily="2" charset="2"/>
              </a:rPr>
              <a:t> Prioridad 4</a:t>
            </a:r>
            <a:endParaRPr lang="es-ES" sz="2000" dirty="0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8FF26566-7DD4-4EEB-B335-0967A547593C}"/>
              </a:ext>
            </a:extLst>
          </p:cNvPr>
          <p:cNvSpPr txBox="1"/>
          <p:nvPr/>
        </p:nvSpPr>
        <p:spPr>
          <a:xfrm>
            <a:off x="7803225" y="6946886"/>
            <a:ext cx="195037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>
                <a:sym typeface="Wingdings" panose="05000000000000000000" pitchFamily="2" charset="2"/>
              </a:rPr>
              <a:t> Prioridad 7</a:t>
            </a:r>
            <a:endParaRPr lang="es-ES" sz="2000" dirty="0"/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A01D9B56-20DB-4685-86B5-47AF6AEC394A}"/>
              </a:ext>
            </a:extLst>
          </p:cNvPr>
          <p:cNvSpPr txBox="1"/>
          <p:nvPr/>
        </p:nvSpPr>
        <p:spPr>
          <a:xfrm>
            <a:off x="16412802" y="6863082"/>
            <a:ext cx="180958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>
                <a:sym typeface="Wingdings" panose="05000000000000000000" pitchFamily="2" charset="2"/>
              </a:rPr>
              <a:t> Prioridad 6</a:t>
            </a:r>
            <a:endParaRPr lang="es-ES" sz="2000" dirty="0"/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9BECD8D0-A4FF-48B4-8ECE-566EFCA07836}"/>
              </a:ext>
            </a:extLst>
          </p:cNvPr>
          <p:cNvSpPr txBox="1"/>
          <p:nvPr/>
        </p:nvSpPr>
        <p:spPr>
          <a:xfrm>
            <a:off x="9863629" y="8929060"/>
            <a:ext cx="368092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>
                <a:sym typeface="Symbol" panose="05050102010706020507" pitchFamily="18" charset="2"/>
              </a:rPr>
              <a:t></a:t>
            </a:r>
            <a:r>
              <a:rPr lang="es-ES" sz="2400" dirty="0">
                <a:sym typeface="Wingdings" panose="05000000000000000000" pitchFamily="2" charset="2"/>
              </a:rPr>
              <a:t> Residuos de animales muertos: Prioridad 5</a:t>
            </a:r>
            <a:endParaRPr lang="es-ES" sz="2400" dirty="0"/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DD1C2402-3E88-4454-903C-7FD010FEECFB}"/>
              </a:ext>
            </a:extLst>
          </p:cNvPr>
          <p:cNvSpPr txBox="1"/>
          <p:nvPr/>
        </p:nvSpPr>
        <p:spPr>
          <a:xfrm>
            <a:off x="7929295" y="2416785"/>
            <a:ext cx="2262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i="1" dirty="0">
                <a:sym typeface="Symbol" panose="05050102010706020507" pitchFamily="18" charset="2"/>
              </a:rPr>
              <a:t>*</a:t>
            </a:r>
            <a:r>
              <a:rPr lang="es-ES" sz="1800" i="1" dirty="0">
                <a:sym typeface="Wingdings" panose="05000000000000000000" pitchFamily="2" charset="2"/>
              </a:rPr>
              <a:t> Incluye despilfarro alimentario</a:t>
            </a:r>
            <a:endParaRPr lang="es-ES" sz="1800" i="1" dirty="0"/>
          </a:p>
        </p:txBody>
      </p:sp>
      <p:pic>
        <p:nvPicPr>
          <p:cNvPr id="69" name="Imagen 68">
            <a:extLst>
              <a:ext uri="{FF2B5EF4-FFF2-40B4-BE49-F238E27FC236}">
                <a16:creationId xmlns:a16="http://schemas.microsoft.com/office/drawing/2014/main" id="{EC26528F-05AA-4ACC-B679-212D0D5743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1392"/>
          <a:stretch/>
        </p:blipFill>
        <p:spPr>
          <a:xfrm>
            <a:off x="487353" y="1489709"/>
            <a:ext cx="7266301" cy="830367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88C9574-709B-3A76-CB77-0CCB44F8EF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403"/>
          <a:stretch/>
        </p:blipFill>
        <p:spPr>
          <a:xfrm>
            <a:off x="9991262" y="3001602"/>
            <a:ext cx="6358152" cy="577923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 Box 24">
            <a:extLst>
              <a:ext uri="{FF2B5EF4-FFF2-40B4-BE49-F238E27FC236}">
                <a16:creationId xmlns:a16="http://schemas.microsoft.com/office/drawing/2014/main" id="{BE5DCF17-B354-9F0F-F41D-A8DD809C6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9355"/>
            <a:ext cx="13163550" cy="984885"/>
          </a:xfrm>
          <a:prstGeom prst="rect">
            <a:avLst/>
          </a:prstGeom>
          <a:solidFill>
            <a:srgbClr val="F5FBE9"/>
          </a:solidFill>
          <a:ln>
            <a:solidFill>
              <a:schemeClr val="bg1"/>
            </a:solidFill>
          </a:ln>
        </p:spPr>
        <p:txBody>
          <a:bodyPr wrap="square" lIns="0" tIns="0" rIns="0" bIns="0" anchor="b">
            <a:spAutoFit/>
          </a:bodyPr>
          <a:lstStyle>
            <a:defPPr>
              <a:defRPr lang="pt-BR"/>
            </a:defPPr>
            <a:lvl1pPr marL="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42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84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926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688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2110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8532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954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1376" algn="l" defTabSz="1632844" rtl="0" eaLnBrk="1" latinLnBrk="0" hangingPunct="1">
              <a:defRPr sz="32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s-ES" sz="3200" b="1" dirty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Plan de prevención y gestión de residuos urbanos de Araba-Álava 2017-2030 </a:t>
            </a:r>
          </a:p>
          <a:p>
            <a:pPr>
              <a:spcBef>
                <a:spcPct val="0"/>
              </a:spcBef>
            </a:pPr>
            <a:r>
              <a:rPr lang="es-ES" sz="32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FRACCIONES PRIORITARIAS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A9398D4-2574-1DB3-6D88-9FDD6C8955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6644"/>
          <a:stretch/>
        </p:blipFill>
        <p:spPr>
          <a:xfrm>
            <a:off x="9991262" y="1653237"/>
            <a:ext cx="6358152" cy="16557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4 Imagen" descr="LOGO Observatorio Residuos completo.jpg">
            <a:extLst>
              <a:ext uri="{FF2B5EF4-FFF2-40B4-BE49-F238E27FC236}">
                <a16:creationId xmlns:a16="http://schemas.microsoft.com/office/drawing/2014/main" id="{EB72E8C8-5EDA-51B4-4E7A-2F58D66F2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0" y="9383506"/>
            <a:ext cx="2057453" cy="77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66851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7A6829B58F4974E9F56E82484C2E5D5" ma:contentTypeVersion="17" ma:contentTypeDescription="Crear nuevo documento." ma:contentTypeScope="" ma:versionID="f29016b42822b7b072a3dfafc3ed9ea9">
  <xsd:schema xmlns:xsd="http://www.w3.org/2001/XMLSchema" xmlns:xs="http://www.w3.org/2001/XMLSchema" xmlns:p="http://schemas.microsoft.com/office/2006/metadata/properties" xmlns:ns2="f0661049-ecea-46c8-b642-0cd476d4e71f" xmlns:ns3="95a2c5ab-a8b2-4c2e-8f8a-ea8ea6becb63" xmlns:ns4="7a297dc8-1bbc-4334-9d49-29affbb338fb" targetNamespace="http://schemas.microsoft.com/office/2006/metadata/properties" ma:root="true" ma:fieldsID="42c3eb9ac4de37f35ddd51bb9112286d" ns2:_="" ns3:_="" ns4:_="">
    <xsd:import namespace="f0661049-ecea-46c8-b642-0cd476d4e71f"/>
    <xsd:import namespace="95a2c5ab-a8b2-4c2e-8f8a-ea8ea6becb63"/>
    <xsd:import namespace="7a297dc8-1bbc-4334-9d49-29affbb338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61049-ecea-46c8-b642-0cd476d4e7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43736f5e-5e5e-44d2-b14d-8b57af3db0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a2c5ab-a8b2-4c2e-8f8a-ea8ea6becb6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297dc8-1bbc-4334-9d49-29affbb338fb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eae5d09-6563-4827-bc54-4468a7d9d8e4}" ma:internalName="TaxCatchAll" ma:showField="CatchAllData" ma:web="95a2c5ab-a8b2-4c2e-8f8a-ea8ea6becb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9DBF57-7BC7-4977-9CE4-2109E822C3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661049-ecea-46c8-b642-0cd476d4e71f"/>
    <ds:schemaRef ds:uri="95a2c5ab-a8b2-4c2e-8f8a-ea8ea6becb63"/>
    <ds:schemaRef ds:uri="7a297dc8-1bbc-4334-9d49-29affbb338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198205-14D9-450A-AE89-4844972254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1443</TotalTime>
  <Words>1686</Words>
  <Application>Microsoft Office PowerPoint</Application>
  <PresentationFormat>Personalizado</PresentationFormat>
  <Paragraphs>269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Wingdings</vt:lpstr>
      <vt:lpstr>Arial</vt:lpstr>
      <vt:lpstr>Roboto</vt:lpstr>
      <vt:lpstr>Wingdings 3</vt:lpstr>
      <vt:lpstr>Calibri</vt:lpstr>
      <vt:lpstr>Trebuchet MS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modulo1  presentación profesores</dc:title>
  <dc:creator>Martinez de Antoñana Quintana, Ana</dc:creator>
  <cp:lastModifiedBy>Martinez de Antoñana Quintana, Ana</cp:lastModifiedBy>
  <cp:revision>106</cp:revision>
  <cp:lastPrinted>2023-11-20T08:44:39Z</cp:lastPrinted>
  <dcterms:created xsi:type="dcterms:W3CDTF">2006-08-16T00:00:00Z</dcterms:created>
  <dcterms:modified xsi:type="dcterms:W3CDTF">2023-11-20T08:46:52Z</dcterms:modified>
  <dc:identifier>DAFu-6vFJR8</dc:identifier>
</cp:coreProperties>
</file>